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91" r:id="rId11"/>
    <p:sldId id="292" r:id="rId12"/>
    <p:sldId id="293" r:id="rId13"/>
    <p:sldId id="264" r:id="rId14"/>
    <p:sldId id="265" r:id="rId15"/>
    <p:sldId id="266" r:id="rId16"/>
    <p:sldId id="294" r:id="rId17"/>
    <p:sldId id="268" r:id="rId18"/>
    <p:sldId id="363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376" r:id="rId42"/>
    <p:sldId id="378" r:id="rId43"/>
    <p:sldId id="377" r:id="rId44"/>
    <p:sldId id="379" r:id="rId45"/>
    <p:sldId id="380" r:id="rId46"/>
    <p:sldId id="381" r:id="rId47"/>
    <p:sldId id="382" r:id="rId48"/>
    <p:sldId id="383" r:id="rId49"/>
    <p:sldId id="384" r:id="rId50"/>
    <p:sldId id="385" r:id="rId51"/>
    <p:sldId id="386" r:id="rId52"/>
    <p:sldId id="387" r:id="rId53"/>
    <p:sldId id="303" r:id="rId54"/>
    <p:sldId id="339" r:id="rId55"/>
    <p:sldId id="358" r:id="rId56"/>
    <p:sldId id="357" r:id="rId57"/>
    <p:sldId id="341" r:id="rId58"/>
    <p:sldId id="342" r:id="rId59"/>
    <p:sldId id="304" r:id="rId60"/>
    <p:sldId id="305" r:id="rId61"/>
    <p:sldId id="306" r:id="rId62"/>
    <p:sldId id="307" r:id="rId63"/>
    <p:sldId id="308" r:id="rId64"/>
    <p:sldId id="309" r:id="rId65"/>
    <p:sldId id="310" r:id="rId66"/>
    <p:sldId id="311" r:id="rId67"/>
    <p:sldId id="312" r:id="rId68"/>
    <p:sldId id="313" r:id="rId69"/>
    <p:sldId id="314" r:id="rId70"/>
    <p:sldId id="315" r:id="rId71"/>
    <p:sldId id="316" r:id="rId72"/>
    <p:sldId id="317" r:id="rId73"/>
    <p:sldId id="318" r:id="rId74"/>
    <p:sldId id="319" r:id="rId75"/>
    <p:sldId id="320" r:id="rId76"/>
    <p:sldId id="321" r:id="rId77"/>
    <p:sldId id="343" r:id="rId78"/>
    <p:sldId id="344" r:id="rId79"/>
    <p:sldId id="345" r:id="rId80"/>
    <p:sldId id="346" r:id="rId81"/>
    <p:sldId id="347" r:id="rId82"/>
    <p:sldId id="356" r:id="rId83"/>
    <p:sldId id="348" r:id="rId84"/>
    <p:sldId id="349" r:id="rId85"/>
    <p:sldId id="350" r:id="rId86"/>
    <p:sldId id="351" r:id="rId87"/>
    <p:sldId id="352" r:id="rId88"/>
    <p:sldId id="353" r:id="rId89"/>
    <p:sldId id="354" r:id="rId90"/>
    <p:sldId id="355" r:id="rId91"/>
    <p:sldId id="362" r:id="rId92"/>
    <p:sldId id="359" r:id="rId93"/>
    <p:sldId id="360" r:id="rId94"/>
    <p:sldId id="361" r:id="rId95"/>
    <p:sldId id="322" r:id="rId96"/>
    <p:sldId id="323" r:id="rId97"/>
    <p:sldId id="324" r:id="rId98"/>
    <p:sldId id="325" r:id="rId99"/>
    <p:sldId id="326" r:id="rId100"/>
    <p:sldId id="327" r:id="rId101"/>
    <p:sldId id="328" r:id="rId102"/>
    <p:sldId id="329" r:id="rId103"/>
    <p:sldId id="330" r:id="rId104"/>
    <p:sldId id="331" r:id="rId105"/>
    <p:sldId id="332" r:id="rId106"/>
    <p:sldId id="333" r:id="rId107"/>
    <p:sldId id="334" r:id="rId108"/>
    <p:sldId id="335" r:id="rId109"/>
    <p:sldId id="336" r:id="rId110"/>
    <p:sldId id="337" r:id="rId111"/>
    <p:sldId id="338" r:id="rId1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presProps" Target="presProps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theme" Target="theme/theme1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17:21:47.8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233 143 24575,'193'-3'0,"208"7"0,-295 8 0,-62-6 0,61 2 0,-63-6 0,52 8 0,26 3 0,-117-13 0,0 0 0,0 0 0,1 0 0,-1 0 0,0 0 0,0-1 0,0 1 0,0-1 0,0 0 0,0 0 0,0 0 0,0-1 0,0 1 0,0-1 0,0 1 0,-1-1 0,1 0 0,-1 0 0,1 0 0,-1 0 0,3-3 0,-3 1 0,0 0 0,0-1 0,0 1 0,0 0 0,-1-1 0,0 1 0,0-1 0,0 1 0,-1-1 0,1 1 0,-1-1 0,0 0 0,0 1 0,-2-7 0,2 8 0,-1 0 0,0 0 0,0 0 0,0 0 0,-1 0 0,1 0 0,-1 1 0,1-1 0,-1 0 0,0 1 0,0-1 0,0 1 0,0 0 0,-1 0 0,1 0 0,-1 0 0,1 0 0,-1 0 0,1 1 0,-1-1 0,0 1 0,0 0 0,0 0 0,0 0 0,0 0 0,0 0 0,0 1 0,0-1 0,-5 1 0,-12-2 0,1 0 0,-1 2 0,-26 2 0,-221 30 0,130-8 0,100-15 0,-1-2 0,0-2 0,-44 1 0,-461-7 0,444-11 0,125 34 0,87 62 0,-111-82 0,-1-2 0,0 1 0,1 0 0,-1 0 0,1 0 0,-1-1 0,1 1 0,-1 0 0,1-1 0,0 0 0,-1 1 0,1-1 0,0 0 0,-1 0 0,1 0 0,0 0 0,-1 0 0,1 0 0,0-1 0,-1 1 0,1 0 0,0-1 0,-1 1 0,1-1 0,-1 0 0,3-1 0,0-1 0,0 0 0,-1 0 0,1 0 0,-1-1 0,0 1 0,0-1 0,0 0 0,0 0 0,3-7 0,1-4 0,0 0 0,-1 0 0,-1-1 0,7-33 0,-13 10 0,-6 20 0,7 18 0,0 1 0,-1 0 0,1-1 0,0 1 0,-1 0 0,1 0 0,0-1 0,-1 1 0,1 0 0,-1 0 0,1 0 0,0 0 0,-1-1 0,1 1 0,-1 0 0,1 0 0,0 0 0,-1 0 0,1 0 0,-1 0 0,1 0 0,-1 0 0,1 0 0,-1 0 0,1 0 0,0 0 0,-1 0 0,1 1 0,-1-1 0,1 0 0,0 0 0,-1 0 0,1 1 0,0-1 0,-1 0 0,-1 3 0,0-1 0,0 0 0,0 1 0,0-1 0,0 1 0,1-1 0,-1 1 0,1 0 0,0 0 0,0-1 0,0 1 0,0 0 0,0 0 0,1 0 0,-1 0 0,1 0 0,0 0 0,0 1 0,1 4 0,6 60 0,-6-65 0,-1 0 0,1 0 0,0 0 0,0 0 0,0 0 0,0-1 0,1 1 0,-1 0 0,1-1 0,-1 1 0,1-1 0,0 0 0,0 1 0,0-1 0,0 0 0,1 0 0,-1 0 0,0-1 0,1 1 0,0-1 0,-1 1 0,1-1 0,0 0 0,-1 0 0,1 0 0,0 0 0,0 0 0,0-1 0,0 1 0,0-1 0,0 0 0,0 0 0,0 0 0,0 0 0,5-2 0,0 1 0,0-1 0,1 0 0,-1 0 0,-1-1 0,1 0 0,0 0 0,-1-1 0,1 0 0,-1 0 0,0-1 0,12-10 0,-18 14 0,0 0 0,0 0 0,0 0 0,-1 0 0,1 0 0,0 0 0,0 0 0,0-1 0,-1 1 0,1 0 0,-1 0 0,1-1 0,-1 1 0,1 0 0,-1-1 0,0 1 0,1 0 0,-1-1 0,0 1 0,0 0 0,0-1 0,0 1 0,0 0 0,-1-1 0,1 1 0,-1-2 0,0 0 0,0 1 0,-1 0 0,1-1 0,-1 1 0,0 0 0,1 0 0,-1 0 0,0 0 0,0 0 0,0 1 0,-1-1 0,-3-2 0,2 2 0,0-1 0,0 1 0,-1 0 0,1 0 0,0 1 0,-1-1 0,0 1 0,1 0 0,-1 0 0,1 0 0,-1 1 0,0 0 0,0 0 0,1 0 0,-8 1 0,11-1 0,1 1 0,-1-1 0,0 0 0,1 0 0,-1 0 0,1 1 0,-1-1 0,0 0 0,1 1 0,-1-1 0,1 0 0,-1 1 0,1-1 0,-1 1 0,1-1 0,-1 1 0,1-1 0,0 1 0,-1-1 0,1 1 0,0-1 0,-1 1 0,1 0 0,0-1 0,0 1 0,-1-1 0,1 1 0,0 0 0,0-1 0,0 1 0,0 0 0,0-1 0,0 1 0,0 1 0,18 18 0,33 9 0,10-10 0,-47-16 0,0 1 0,0 1 0,26 12 0,-23-9 0,1 0 0,1-1 0,-1-1 0,1-1 0,0 0 0,0-1 0,30 1 0,142-5 0,-101-2 0,-71 2 0,0-1 0,-1-1 0,1 0 0,0-1 0,-1-1 0,29-11 0,-26 9 0,1 0 0,-1 1 0,1 2 0,0 0 0,0 1 0,0 1 0,0 1 0,0 1 0,40 7 0,-60-8 10,1 0 0,0 1 0,0-1 0,-1 0 0,1 0 0,0 0 0,0-1 0,-1 1 0,1-1 0,0 0 0,3-1 0,-5 1-63,0 1 0,0-1 0,0 1 0,0-1 0,0 0 0,0 0 0,0 0 0,0 0 0,-1 0 0,1 0 0,0 0 0,-1 0 0,1 0-1,-1 0 1,1 0 0,-1 0 0,1 0 0,-1 0 0,0 0 0,0 0 0,1-1 0,-1 1 0,0 0 0,0 0 0,0 0 0,0-1 0,-1-1 0,-2-14-6773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191475"/>
            <a:ext cx="9144000" cy="1306297"/>
          </a:xfrm>
        </p:spPr>
        <p:txBody>
          <a:bodyPr anchor="b">
            <a:normAutofit/>
          </a:bodyPr>
          <a:lstStyle>
            <a:lvl1pPr algn="ctr"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726667"/>
            <a:ext cx="9144000" cy="1188941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1524000" y="4567893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90510"/>
            <a:ext cx="2438400" cy="2104572"/>
          </a:xfrm>
          <a:prstGeom prst="rect">
            <a:avLst/>
          </a:prstGeom>
        </p:spPr>
      </p:pic>
      <p:sp>
        <p:nvSpPr>
          <p:cNvPr id="10" name="Marcador de posición de imagen 2"/>
          <p:cNvSpPr>
            <a:spLocks noGrp="1"/>
          </p:cNvSpPr>
          <p:nvPr>
            <p:ph type="pic" idx="13" hasCustomPrompt="1"/>
          </p:nvPr>
        </p:nvSpPr>
        <p:spPr>
          <a:xfrm>
            <a:off x="1523999" y="6074381"/>
            <a:ext cx="1572633" cy="64592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 identificador</a:t>
            </a:r>
          </a:p>
        </p:txBody>
      </p:sp>
      <p:sp>
        <p:nvSpPr>
          <p:cNvPr id="11" name="Marcador de posición de imagen 2"/>
          <p:cNvSpPr>
            <a:spLocks noGrp="1"/>
          </p:cNvSpPr>
          <p:nvPr>
            <p:ph type="pic" idx="14" hasCustomPrompt="1"/>
          </p:nvPr>
        </p:nvSpPr>
        <p:spPr>
          <a:xfrm>
            <a:off x="5309683" y="6074382"/>
            <a:ext cx="1572633" cy="64592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 identificador</a:t>
            </a:r>
          </a:p>
        </p:txBody>
      </p:sp>
      <p:sp>
        <p:nvSpPr>
          <p:cNvPr id="12" name="Marcador de posición de imagen 2"/>
          <p:cNvSpPr>
            <a:spLocks noGrp="1"/>
          </p:cNvSpPr>
          <p:nvPr>
            <p:ph type="pic" idx="15" hasCustomPrompt="1"/>
          </p:nvPr>
        </p:nvSpPr>
        <p:spPr>
          <a:xfrm>
            <a:off x="9095367" y="6074381"/>
            <a:ext cx="1572633" cy="64592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 identificador</a:t>
            </a:r>
          </a:p>
        </p:txBody>
      </p:sp>
    </p:spTree>
    <p:extLst>
      <p:ext uri="{BB962C8B-B14F-4D97-AF65-F5344CB8AC3E}">
        <p14:creationId xmlns:p14="http://schemas.microsoft.com/office/powerpoint/2010/main" val="3505771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22830"/>
            <a:ext cx="10515600" cy="96785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D45B-CF59-4BD5-A95C-4C0765D5A0A1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4A02-4783-4908-AF1B-5EC17CB65BDE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196FD80D-F609-B8A6-87CE-BB44E611C6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526" y="0"/>
            <a:ext cx="2015139" cy="57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9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D45B-CF59-4BD5-A95C-4C0765D5A0A1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4A02-4783-4908-AF1B-5EC17CB65B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674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69DBDF-A4CF-7AB1-9360-4907BD22E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DBC567-4952-F9FF-F59C-93E5BCC7A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C45465-E0C5-4460-C4AB-987A7E8E2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5E2A-D250-444B-86A7-BE39ED9BDCA5}" type="datetimeFigureOut">
              <a:rPr lang="es-CR" smtClean="0"/>
              <a:t>12/3/2024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496DB7-B15A-51DF-5D89-4FFCC1AC4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59C00F-398D-E2BD-FD6B-BBB411F80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4DD6-EDD2-464B-AF81-BB62877662F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91798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524000" y="3191475"/>
            <a:ext cx="9144000" cy="1306297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524000" y="4726667"/>
            <a:ext cx="9144000" cy="118894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1524000" y="4567893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posición de imagen 2"/>
          <p:cNvSpPr>
            <a:spLocks noGrp="1"/>
          </p:cNvSpPr>
          <p:nvPr>
            <p:ph type="pic" idx="13" hasCustomPrompt="1"/>
          </p:nvPr>
        </p:nvSpPr>
        <p:spPr>
          <a:xfrm>
            <a:off x="1523999" y="6074381"/>
            <a:ext cx="1572633" cy="645928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 identificador</a:t>
            </a:r>
          </a:p>
        </p:txBody>
      </p:sp>
      <p:sp>
        <p:nvSpPr>
          <p:cNvPr id="12" name="Marcador de posición de imagen 2"/>
          <p:cNvSpPr>
            <a:spLocks noGrp="1"/>
          </p:cNvSpPr>
          <p:nvPr>
            <p:ph type="pic" idx="14" hasCustomPrompt="1"/>
          </p:nvPr>
        </p:nvSpPr>
        <p:spPr>
          <a:xfrm>
            <a:off x="5309683" y="6074382"/>
            <a:ext cx="1572633" cy="645928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 identificador</a:t>
            </a:r>
          </a:p>
        </p:txBody>
      </p:sp>
      <p:sp>
        <p:nvSpPr>
          <p:cNvPr id="13" name="Marcador de posición de imagen 2"/>
          <p:cNvSpPr>
            <a:spLocks noGrp="1"/>
          </p:cNvSpPr>
          <p:nvPr>
            <p:ph type="pic" idx="15" hasCustomPrompt="1"/>
          </p:nvPr>
        </p:nvSpPr>
        <p:spPr>
          <a:xfrm>
            <a:off x="9095367" y="6074381"/>
            <a:ext cx="1572633" cy="645928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 identificador</a:t>
            </a:r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8" y="796544"/>
            <a:ext cx="2438402" cy="210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04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12774"/>
            <a:ext cx="10515600" cy="107791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CE9F-099A-43D2-BB34-6BB0DAD19D34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D747-5D3E-438A-B2BA-2C8DDAB783D1}" type="slidenum">
              <a:rPr lang="es-ES" smtClean="0"/>
              <a:t>‹Nº›</a:t>
            </a:fld>
            <a:endParaRPr lang="es-ES"/>
          </a:p>
        </p:txBody>
      </p:sp>
      <p:pic>
        <p:nvPicPr>
          <p:cNvPr id="11" name="Imagen 10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D06CAFFF-51A2-D2F9-013A-AB54F92EA6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629" y="37020"/>
            <a:ext cx="2178931" cy="57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05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CE9F-099A-43D2-BB34-6BB0DAD19D34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D747-5D3E-438A-B2BA-2C8DDAB783D1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1BDA6499-4443-6BC7-12C6-FB8433DAB0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629" y="37020"/>
            <a:ext cx="2178931" cy="57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34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18456"/>
            <a:ext cx="10515600" cy="972231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CE9F-099A-43D2-BB34-6BB0DAD19D34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D747-5D3E-438A-B2BA-2C8DDAB783D1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B670D53-9A06-F8B5-F57B-1EC52221C8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629" y="37020"/>
            <a:ext cx="2178931" cy="57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23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615820"/>
            <a:ext cx="10515600" cy="10748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CE9F-099A-43D2-BB34-6BB0DAD19D34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D747-5D3E-438A-B2BA-2C8DDAB783D1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Marcador de posición de imagen 9"/>
          <p:cNvSpPr>
            <a:spLocks noGrp="1"/>
          </p:cNvSpPr>
          <p:nvPr>
            <p:ph type="pic" sz="quarter" idx="13" hasCustomPrompt="1"/>
          </p:nvPr>
        </p:nvSpPr>
        <p:spPr>
          <a:xfrm>
            <a:off x="10733881" y="0"/>
            <a:ext cx="1239838" cy="612775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br>
              <a:rPr lang="es-CR" dirty="0"/>
            </a:br>
            <a:r>
              <a:rPr lang="es-CR" dirty="0"/>
              <a:t>Haga </a:t>
            </a:r>
            <a:r>
              <a:rPr lang="es-CR" dirty="0" err="1"/>
              <a:t>click</a:t>
            </a:r>
            <a:r>
              <a:rPr lang="es-CR" dirty="0"/>
              <a:t> en el ícono para agregar un identificador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6917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CE9F-099A-43D2-BB34-6BB0DAD19D34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D747-5D3E-438A-B2BA-2C8DDAB783D1}" type="slidenum">
              <a:rPr lang="es-ES" smtClean="0"/>
              <a:t>‹Nº›</a:t>
            </a:fld>
            <a:endParaRPr lang="es-ES"/>
          </a:p>
        </p:txBody>
      </p:sp>
      <p:pic>
        <p:nvPicPr>
          <p:cNvPr id="6" name="Imagen 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03AB40D9-E96A-6147-1CF4-3A8FC117E8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629" y="37020"/>
            <a:ext cx="2178931" cy="57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09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CE9F-099A-43D2-BB34-6BB0DAD19D34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D747-5D3E-438A-B2BA-2C8DDAB783D1}" type="slidenum">
              <a:rPr lang="es-ES" smtClean="0"/>
              <a:t>‹Nº›</a:t>
            </a:fld>
            <a:endParaRPr lang="es-ES"/>
          </a:p>
        </p:txBody>
      </p:sp>
      <p:pic>
        <p:nvPicPr>
          <p:cNvPr id="6" name="Imagen 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C14315A-4038-67C9-9680-0A5B7FA18E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629" y="37020"/>
            <a:ext cx="2178931" cy="57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3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91737"/>
            <a:ext cx="10515600" cy="898951"/>
          </a:xfrm>
        </p:spPr>
        <p:txBody>
          <a:bodyPr>
            <a:no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EFD45B-CF59-4BD5-A95C-4C0765D5A0A1}" type="datetimeFigureOut">
              <a:rPr lang="es-ES" smtClean="0"/>
              <a:pPr/>
              <a:t>12/03/2024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094A02-4783-4908-AF1B-5EC17CB65BDE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Imagen 7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11F7A3CF-65DB-AD3A-8267-A772939547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526" y="0"/>
            <a:ext cx="2015139" cy="57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38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CE9F-099A-43D2-BB34-6BB0DAD19D34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D747-5D3E-438A-B2BA-2C8DDAB783D1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7851190-FF36-829C-0DE9-0564495CDE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629" y="37020"/>
            <a:ext cx="2178931" cy="57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77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612774"/>
            <a:ext cx="3932237" cy="14446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CE9F-099A-43D2-BB34-6BB0DAD19D34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D747-5D3E-438A-B2BA-2C8DDAB783D1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5123F220-04B0-EE1C-A9EC-7EDEB8F70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629" y="37020"/>
            <a:ext cx="2178931" cy="57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73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CE9F-099A-43D2-BB34-6BB0DAD19D34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D747-5D3E-438A-B2BA-2C8DDAB783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663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CE9F-099A-43D2-BB34-6BB0DAD19D34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D747-5D3E-438A-B2BA-2C8DDAB783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934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0" y="5932449"/>
            <a:ext cx="12192000" cy="925551"/>
          </a:xfrm>
          <a:prstGeom prst="rect">
            <a:avLst/>
          </a:prstGeom>
          <a:solidFill>
            <a:srgbClr val="005D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0" y="0"/>
            <a:ext cx="12192000" cy="2163337"/>
            <a:chOff x="0" y="0"/>
            <a:chExt cx="12192000" cy="2163337"/>
          </a:xfrm>
        </p:grpSpPr>
        <p:sp>
          <p:nvSpPr>
            <p:cNvPr id="7" name="Rectángulo 6"/>
            <p:cNvSpPr/>
            <p:nvPr userDrawn="1"/>
          </p:nvSpPr>
          <p:spPr>
            <a:xfrm>
              <a:off x="0" y="0"/>
              <a:ext cx="12192000" cy="2163337"/>
            </a:xfrm>
            <a:prstGeom prst="rect">
              <a:avLst/>
            </a:prstGeom>
            <a:solidFill>
              <a:srgbClr val="005DA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" name="Imagen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93" y="456633"/>
              <a:ext cx="3308198" cy="1250070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330605"/>
            <a:ext cx="9144000" cy="1851238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18184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" dirty="0"/>
          </a:p>
        </p:txBody>
      </p:sp>
      <p:pic>
        <p:nvPicPr>
          <p:cNvPr id="4" name="Imagen 3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EBC44E8-A7AF-4869-4284-F768CBF817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790" y="575628"/>
            <a:ext cx="3831940" cy="10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35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B7F8-BA11-4D07-A448-91FBD89D14A2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1764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B7F8-BA11-4D07-A448-91FBD89D14A2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12601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B7F8-BA11-4D07-A448-91FBD89D14A2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043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B7F8-BA11-4D07-A448-91FBD89D14A2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20228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B7F8-BA11-4D07-A448-91FBD89D14A2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084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D45B-CF59-4BD5-A95C-4C0765D5A0A1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4A02-4783-4908-AF1B-5EC17CB65BDE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977626DD-5770-CF6F-BB29-56F46888C9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526" y="0"/>
            <a:ext cx="2015139" cy="57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18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B7F8-BA11-4D07-A448-91FBD89D14A2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33852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B7F8-BA11-4D07-A448-91FBD89D14A2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376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B7F8-BA11-4D07-A448-91FBD89D14A2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77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B7F8-BA11-4D07-A448-91FBD89D14A2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733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B7F8-BA11-4D07-A448-91FBD89D14A2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173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94966"/>
            <a:ext cx="10515600" cy="99572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D45B-CF59-4BD5-A95C-4C0765D5A0A1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4A02-4783-4908-AF1B-5EC17CB65BDE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B18C2143-FB81-A2DF-12BF-261F06A514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526" y="0"/>
            <a:ext cx="2015139" cy="57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7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612350"/>
            <a:ext cx="10515600" cy="1078338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D45B-CF59-4BD5-A95C-4C0765D5A0A1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4A02-4783-4908-AF1B-5EC17CB65BDE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Imagen 9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3FBF93FA-5D86-C6F7-1711-55307E806A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526" y="0"/>
            <a:ext cx="2015139" cy="57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6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94966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EFD45B-CF59-4BD5-A95C-4C0765D5A0A1}" type="datetimeFigureOut">
              <a:rPr lang="es-ES" smtClean="0"/>
              <a:pPr/>
              <a:t>12/03/2024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094A02-4783-4908-AF1B-5EC17CB65BDE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Imagen 7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0974B87B-6A0C-FBC5-5B4D-A24D7CB13F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526" y="0"/>
            <a:ext cx="2015139" cy="57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2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D45B-CF59-4BD5-A95C-4C0765D5A0A1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4A02-4783-4908-AF1B-5EC17CB65BDE}" type="slidenum">
              <a:rPr lang="es-ES" smtClean="0"/>
              <a:t>‹Nº›</a:t>
            </a:fld>
            <a:endParaRPr lang="es-ES"/>
          </a:p>
        </p:txBody>
      </p:sp>
      <p:pic>
        <p:nvPicPr>
          <p:cNvPr id="5" name="Imagen 4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9D198440-9BEA-7C39-0F5B-F8D9F9E359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526" y="0"/>
            <a:ext cx="2015139" cy="57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1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694966"/>
            <a:ext cx="3932237" cy="1362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D45B-CF59-4BD5-A95C-4C0765D5A0A1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4A02-4783-4908-AF1B-5EC17CB65BDE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7C546CF9-BD4E-2A66-EF75-93F1F24261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526" y="0"/>
            <a:ext cx="2015139" cy="57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6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694966"/>
            <a:ext cx="3932237" cy="1362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D45B-CF59-4BD5-A95C-4C0765D5A0A1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4A02-4783-4908-AF1B-5EC17CB65BDE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1831CD3F-6220-F681-3682-83690F7E0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526" y="0"/>
            <a:ext cx="2015139" cy="57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9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7.e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8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713499"/>
            <a:ext cx="10515600" cy="97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EFD45B-CF59-4BD5-A95C-4C0765D5A0A1}" type="datetimeFigureOut">
              <a:rPr lang="es-ES" smtClean="0"/>
              <a:pPr/>
              <a:t>12/03/2024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094A02-4783-4908-AF1B-5EC17CB65BDE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12" name="Grupo 11"/>
          <p:cNvGrpSpPr/>
          <p:nvPr userDrawn="1"/>
        </p:nvGrpSpPr>
        <p:grpSpPr>
          <a:xfrm>
            <a:off x="0" y="0"/>
            <a:ext cx="12192000" cy="612350"/>
            <a:chOff x="0" y="0"/>
            <a:chExt cx="12192000" cy="612350"/>
          </a:xfrm>
        </p:grpSpPr>
        <p:sp>
          <p:nvSpPr>
            <p:cNvPr id="9" name="Rectángulo 8"/>
            <p:cNvSpPr/>
            <p:nvPr userDrawn="1"/>
          </p:nvSpPr>
          <p:spPr>
            <a:xfrm>
              <a:off x="0" y="0"/>
              <a:ext cx="12192000" cy="61235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" name="Imagen 9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09" y="82616"/>
              <a:ext cx="3594603" cy="451496"/>
            </a:xfrm>
            <a:prstGeom prst="rect">
              <a:avLst/>
            </a:prstGeom>
          </p:spPr>
        </p:pic>
      </p:grpSp>
      <p:pic>
        <p:nvPicPr>
          <p:cNvPr id="8" name="Imagen 7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7EE0FA72-CDCD-AE6C-3BFD-9AACF716B2B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526" y="0"/>
            <a:ext cx="2015139" cy="57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1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802432"/>
            <a:ext cx="10515600" cy="8882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CECE9F-099A-43D2-BB34-6BB0DAD19D34}" type="datetimeFigureOut">
              <a:rPr lang="es-ES" smtClean="0"/>
              <a:pPr/>
              <a:t>12/03/2024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F82D747-5D3E-438A-B2BA-2C8DDAB783D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50" y="162130"/>
            <a:ext cx="3858751" cy="25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5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 userDrawn="1"/>
        </p:nvGrpSpPr>
        <p:grpSpPr>
          <a:xfrm>
            <a:off x="0" y="5999353"/>
            <a:ext cx="12192000" cy="869796"/>
            <a:chOff x="0" y="5999353"/>
            <a:chExt cx="12192000" cy="869796"/>
          </a:xfrm>
        </p:grpSpPr>
        <p:pic>
          <p:nvPicPr>
            <p:cNvPr id="7" name="Imagen 6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99353"/>
              <a:ext cx="12192000" cy="869796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7024" y="6200076"/>
              <a:ext cx="1077952" cy="446048"/>
            </a:xfrm>
            <a:prstGeom prst="rect">
              <a:avLst/>
            </a:prstGeom>
          </p:spPr>
        </p:pic>
      </p:grp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634482"/>
            <a:ext cx="10515600" cy="105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9CB7F8-BA11-4D07-A448-91FBD89D14A2}" type="datetimeFigureOut">
              <a:rPr lang="es-ES" smtClean="0"/>
              <a:pPr/>
              <a:t>12/03/2024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17912C-6D7B-4C4E-928F-243AC5B35BF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576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SIPPRES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Sistema Institucional Plan Presupuesto</a:t>
            </a:r>
          </a:p>
        </p:txBody>
      </p:sp>
    </p:spTree>
    <p:extLst>
      <p:ext uri="{BB962C8B-B14F-4D97-AF65-F5344CB8AC3E}">
        <p14:creationId xmlns:p14="http://schemas.microsoft.com/office/powerpoint/2010/main" val="919925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B59DB456-0A1D-DDAE-9D51-DF05DE0B1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731CE1B1-6D63-B3F6-0DFC-E892706B9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9" y="2494589"/>
            <a:ext cx="9697803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5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617B68A-83FE-1C5B-5DA5-4C7C8FE2C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3B79E110-9D90-8E5B-37BB-17C5D966B016}"/>
              </a:ext>
            </a:extLst>
          </p:cNvPr>
          <p:cNvCxnSpPr>
            <a:cxnSpLocks/>
          </p:cNvCxnSpPr>
          <p:nvPr/>
        </p:nvCxnSpPr>
        <p:spPr>
          <a:xfrm>
            <a:off x="1609036" y="742758"/>
            <a:ext cx="1222941" cy="295035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7F2769B-C3E2-B2BC-4395-5B4CDF70B610}"/>
              </a:ext>
            </a:extLst>
          </p:cNvPr>
          <p:cNvSpPr txBox="1"/>
          <p:nvPr/>
        </p:nvSpPr>
        <p:spPr>
          <a:xfrm>
            <a:off x="901503" y="3789538"/>
            <a:ext cx="10095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Antes de Continuar con el registro del proyecto, todas las pestañas del menú deben ser de </a:t>
            </a:r>
            <a:r>
              <a:rPr lang="es-ES" b="1" u="sng" dirty="0"/>
              <a:t>color verde</a:t>
            </a:r>
            <a:r>
              <a:rPr lang="es-ES" dirty="0"/>
              <a:t>.</a:t>
            </a:r>
          </a:p>
          <a:p>
            <a:r>
              <a:rPr lang="es-ES" dirty="0"/>
              <a:t>El </a:t>
            </a:r>
            <a:r>
              <a:rPr lang="es-ES" b="1" u="sng" dirty="0"/>
              <a:t>color amarillo</a:t>
            </a:r>
            <a:r>
              <a:rPr lang="es-ES" dirty="0"/>
              <a:t>, significa que la información está incompleta, se debe revisar y completar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08291292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D8F054B-D848-D240-C603-B5DC580BF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FFF9BFA-FD7C-5F43-1D16-C569FABE1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210" y="0"/>
            <a:ext cx="2668309" cy="751636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A5EB773E-FB5A-5FEA-6E6D-29EAC978252C}"/>
              </a:ext>
            </a:extLst>
          </p:cNvPr>
          <p:cNvCxnSpPr/>
          <p:nvPr/>
        </p:nvCxnSpPr>
        <p:spPr>
          <a:xfrm>
            <a:off x="4128655" y="751636"/>
            <a:ext cx="424872" cy="282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4203C70C-FAA1-91F0-6AEB-B04FA6107F01}"/>
              </a:ext>
            </a:extLst>
          </p:cNvPr>
          <p:cNvSpPr txBox="1"/>
          <p:nvPr/>
        </p:nvSpPr>
        <p:spPr>
          <a:xfrm>
            <a:off x="4553527" y="849807"/>
            <a:ext cx="4348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Clic sobre la pestaña de “Registrar proyecto”</a:t>
            </a:r>
            <a:endParaRPr lang="es-CR" dirty="0"/>
          </a:p>
        </p:txBody>
      </p:sp>
      <p:sp>
        <p:nvSpPr>
          <p:cNvPr id="4" name="Cerrar llave 3">
            <a:extLst>
              <a:ext uri="{FF2B5EF4-FFF2-40B4-BE49-F238E27FC236}">
                <a16:creationId xmlns:a16="http://schemas.microsoft.com/office/drawing/2014/main" id="{C97641D3-7499-1D7D-0E01-716FF2B013B7}"/>
              </a:ext>
            </a:extLst>
          </p:cNvPr>
          <p:cNvSpPr/>
          <p:nvPr/>
        </p:nvSpPr>
        <p:spPr>
          <a:xfrm rot="5400000">
            <a:off x="1570576" y="213274"/>
            <a:ext cx="171391" cy="115594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2F313571-AA19-6CD6-081E-B2217DC8D0CC}"/>
              </a:ext>
            </a:extLst>
          </p:cNvPr>
          <p:cNvCxnSpPr/>
          <p:nvPr/>
        </p:nvCxnSpPr>
        <p:spPr>
          <a:xfrm>
            <a:off x="1656271" y="893054"/>
            <a:ext cx="1224952" cy="29629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41B24EAD-E232-B562-9632-1EFB4393BE96}"/>
              </a:ext>
            </a:extLst>
          </p:cNvPr>
          <p:cNvSpPr txBox="1"/>
          <p:nvPr/>
        </p:nvSpPr>
        <p:spPr>
          <a:xfrm>
            <a:off x="836762" y="3872122"/>
            <a:ext cx="886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Una vez todas las pestañas se encuentren en color verde, procedemos a registrar el proyecto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23512988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750C-D35E-1A4A-6A9A-16426FD81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CC362299-00B2-8A23-E29B-5A2A7C6DE4F9}"/>
              </a:ext>
            </a:extLst>
          </p:cNvPr>
          <p:cNvCxnSpPr/>
          <p:nvPr/>
        </p:nvCxnSpPr>
        <p:spPr>
          <a:xfrm flipH="1">
            <a:off x="4612082" y="2589188"/>
            <a:ext cx="766618" cy="731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EB0E4660-0ACC-31B7-CEC0-3797C88472D9}"/>
              </a:ext>
            </a:extLst>
          </p:cNvPr>
          <p:cNvSpPr txBox="1"/>
          <p:nvPr/>
        </p:nvSpPr>
        <p:spPr>
          <a:xfrm>
            <a:off x="3291911" y="3321170"/>
            <a:ext cx="4173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Clic sobre el botón de “Registrar proyecto”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70248846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11527B-5123-F4C6-7B6E-C73E5CC0C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B9E05CD7-7A6C-0027-578F-FE5CF045CD97}"/>
              </a:ext>
            </a:extLst>
          </p:cNvPr>
          <p:cNvSpPr/>
          <p:nvPr/>
        </p:nvSpPr>
        <p:spPr>
          <a:xfrm>
            <a:off x="8207380" y="1791855"/>
            <a:ext cx="729673" cy="51723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ln>
                <a:solidFill>
                  <a:srgbClr val="00B0F0"/>
                </a:solidFill>
              </a:ln>
              <a:noFill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F8B1D1-4076-1B68-5EEA-95EADD3C0105}"/>
              </a:ext>
            </a:extLst>
          </p:cNvPr>
          <p:cNvSpPr txBox="1"/>
          <p:nvPr/>
        </p:nvSpPr>
        <p:spPr>
          <a:xfrm>
            <a:off x="138022" y="4600669"/>
            <a:ext cx="6962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/>
              <a:t>NOTA: </a:t>
            </a:r>
            <a:r>
              <a:rPr lang="es-ES" dirty="0"/>
              <a:t>Este proceso se repite para cada uno de los proyectos formulados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51311861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66DA8B-5FB7-51DE-24C4-F488EF77184D}"/>
              </a:ext>
            </a:extLst>
          </p:cNvPr>
          <p:cNvSpPr txBox="1">
            <a:spLocks/>
          </p:cNvSpPr>
          <p:nvPr/>
        </p:nvSpPr>
        <p:spPr>
          <a:xfrm>
            <a:off x="1299713" y="1293961"/>
            <a:ext cx="9144000" cy="7246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6000" b="1" dirty="0">
                <a:latin typeface="Arial" panose="020B0604020202020204" pitchFamily="34" charset="0"/>
                <a:cs typeface="Arial" panose="020B0604020202020204" pitchFamily="34" charset="0"/>
              </a:rPr>
              <a:t>Remitir formulación a la OPLAU</a:t>
            </a:r>
            <a:endParaRPr lang="es-CR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1F6AECB-D72E-FE01-C50A-EC579BC3E847}"/>
              </a:ext>
            </a:extLst>
          </p:cNvPr>
          <p:cNvSpPr txBox="1">
            <a:spLocks/>
          </p:cNvSpPr>
          <p:nvPr/>
        </p:nvSpPr>
        <p:spPr>
          <a:xfrm>
            <a:off x="443266" y="3300721"/>
            <a:ext cx="4295956" cy="7102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Nota:</a:t>
            </a:r>
            <a:endParaRPr lang="es-CR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E4A50E-2EF4-C1DB-E8A1-4B7BE7F57825}"/>
              </a:ext>
            </a:extLst>
          </p:cNvPr>
          <p:cNvSpPr txBox="1"/>
          <p:nvPr/>
        </p:nvSpPr>
        <p:spPr>
          <a:xfrm>
            <a:off x="658918" y="4470088"/>
            <a:ext cx="9784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Para el proceso de remisión del presupuesto a la OPLAU todos los proyectos deben estar “</a:t>
            </a:r>
            <a:r>
              <a:rPr lang="es-ES" u="sng" dirty="0"/>
              <a:t>Registrado</a:t>
            </a:r>
            <a:r>
              <a:rPr lang="es-ES" dirty="0"/>
              <a:t>”.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FDA0C8-F506-B53B-2D8E-A038BC909F7C}"/>
              </a:ext>
            </a:extLst>
          </p:cNvPr>
          <p:cNvSpPr txBox="1"/>
          <p:nvPr/>
        </p:nvSpPr>
        <p:spPr>
          <a:xfrm>
            <a:off x="658918" y="4880954"/>
            <a:ext cx="1153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Todos los proyectos que se encuentren en estado editable se deben registrar o bien si no se van a usar se deben </a:t>
            </a:r>
            <a:r>
              <a:rPr lang="es-ES" u="sng" dirty="0"/>
              <a:t>eliminar</a:t>
            </a:r>
            <a:r>
              <a:rPr lang="es-ES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CC2B8F-E6B8-0BBF-7245-0F5E591742F3}"/>
              </a:ext>
            </a:extLst>
          </p:cNvPr>
          <p:cNvSpPr txBox="1"/>
          <p:nvPr/>
        </p:nvSpPr>
        <p:spPr>
          <a:xfrm>
            <a:off x="658918" y="4008391"/>
            <a:ext cx="5957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Solamente está autorizada la dirección a realizar este proceso</a:t>
            </a:r>
          </a:p>
        </p:txBody>
      </p:sp>
    </p:spTree>
    <p:extLst>
      <p:ext uri="{BB962C8B-B14F-4D97-AF65-F5344CB8AC3E}">
        <p14:creationId xmlns:p14="http://schemas.microsoft.com/office/powerpoint/2010/main" val="389973399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EB84E8F-0CEE-73C0-EDA1-66419937D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98D462B-64C2-79DD-DBA6-5A0BABBCB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43157"/>
            <a:ext cx="8620252" cy="74894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163BD9C-7D64-40E4-0359-B6B02984708F}"/>
              </a:ext>
            </a:extLst>
          </p:cNvPr>
          <p:cNvSpPr txBox="1"/>
          <p:nvPr/>
        </p:nvSpPr>
        <p:spPr>
          <a:xfrm>
            <a:off x="3091908" y="4177949"/>
            <a:ext cx="607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Clic sobre la opción de “</a:t>
            </a:r>
            <a:r>
              <a:rPr lang="es-ES" b="1" u="sng" dirty="0"/>
              <a:t>Enviar Formulación Plan Presupuesto</a:t>
            </a:r>
            <a:r>
              <a:rPr lang="es-ES" dirty="0"/>
              <a:t>”</a:t>
            </a:r>
            <a:endParaRPr lang="es-CR" dirty="0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536513C0-E50D-6E46-BFD7-A82FC29E6C27}"/>
              </a:ext>
            </a:extLst>
          </p:cNvPr>
          <p:cNvCxnSpPr/>
          <p:nvPr/>
        </p:nvCxnSpPr>
        <p:spPr>
          <a:xfrm>
            <a:off x="1828800" y="3429000"/>
            <a:ext cx="1414732" cy="823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11030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76372E1-AEF6-3AA4-005E-A5B679A99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FB4928F8-C578-FE1D-F335-6576387AB1EF}"/>
              </a:ext>
            </a:extLst>
          </p:cNvPr>
          <p:cNvSpPr/>
          <p:nvPr/>
        </p:nvSpPr>
        <p:spPr>
          <a:xfrm>
            <a:off x="1173192" y="1414732"/>
            <a:ext cx="6426680" cy="1328468"/>
          </a:xfrm>
          <a:prstGeom prst="round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F1A726F5-06D1-A2C2-ADC9-F5795ACB0286}"/>
              </a:ext>
            </a:extLst>
          </p:cNvPr>
          <p:cNvCxnSpPr/>
          <p:nvPr/>
        </p:nvCxnSpPr>
        <p:spPr>
          <a:xfrm>
            <a:off x="4261448" y="2743200"/>
            <a:ext cx="0" cy="1863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6FA167D4-6E24-A004-69C5-2919F57B184C}"/>
              </a:ext>
            </a:extLst>
          </p:cNvPr>
          <p:cNvSpPr txBox="1"/>
          <p:nvPr/>
        </p:nvSpPr>
        <p:spPr>
          <a:xfrm>
            <a:off x="1362975" y="4520242"/>
            <a:ext cx="6236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Si algún proyecto no ha sido registrado, el sistema no permite él envió del presupuesto y nos indica cuales están sin registrar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78331274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5784804-A762-CC52-C6B9-F96337FC7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27273"/>
          </a:xfrm>
          <a:prstGeom prst="rect">
            <a:avLst/>
          </a:prstGeom>
        </p:spPr>
      </p:pic>
      <p:sp>
        <p:nvSpPr>
          <p:cNvPr id="4" name="Cerrar llave 3">
            <a:extLst>
              <a:ext uri="{FF2B5EF4-FFF2-40B4-BE49-F238E27FC236}">
                <a16:creationId xmlns:a16="http://schemas.microsoft.com/office/drawing/2014/main" id="{C81E3681-5C8F-6847-EBE3-82531959139D}"/>
              </a:ext>
            </a:extLst>
          </p:cNvPr>
          <p:cNvSpPr/>
          <p:nvPr/>
        </p:nvSpPr>
        <p:spPr>
          <a:xfrm>
            <a:off x="4174836" y="4618182"/>
            <a:ext cx="378691" cy="7943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F1D80B-3991-D39F-BC3A-6AED38920700}"/>
              </a:ext>
            </a:extLst>
          </p:cNvPr>
          <p:cNvSpPr txBox="1"/>
          <p:nvPr/>
        </p:nvSpPr>
        <p:spPr>
          <a:xfrm>
            <a:off x="4615133" y="4818655"/>
            <a:ext cx="4432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Se digite el usuario y la contraseña del portal </a:t>
            </a:r>
            <a:endParaRPr lang="es-CR" dirty="0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9C8DBDF5-F140-05E3-B261-005521FEA211}"/>
              </a:ext>
            </a:extLst>
          </p:cNvPr>
          <p:cNvCxnSpPr>
            <a:cxnSpLocks/>
          </p:cNvCxnSpPr>
          <p:nvPr/>
        </p:nvCxnSpPr>
        <p:spPr>
          <a:xfrm>
            <a:off x="2234242" y="5758457"/>
            <a:ext cx="198407" cy="342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DF651531-40BE-53D6-1327-CF9BE9C5994A}"/>
              </a:ext>
            </a:extLst>
          </p:cNvPr>
          <p:cNvSpPr txBox="1"/>
          <p:nvPr/>
        </p:nvSpPr>
        <p:spPr>
          <a:xfrm>
            <a:off x="1250831" y="6027004"/>
            <a:ext cx="6944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Una vez digitado el usuario y la contraseña, se da clic sobre el botón “</a:t>
            </a:r>
            <a:r>
              <a:rPr lang="es-ES" b="1" u="sng" dirty="0"/>
              <a:t>Enviar Formulación</a:t>
            </a:r>
            <a:r>
              <a:rPr lang="es-ES" dirty="0"/>
              <a:t>”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51352798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B1B6F70-B218-1D49-EBE9-9EDE9BE4A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5EFBB92-1647-BB90-E901-A40F47F34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049" y="1953138"/>
            <a:ext cx="696544" cy="246598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AC3EBE20-6967-6E9D-5AEB-780EB715D6FF}"/>
              </a:ext>
            </a:extLst>
          </p:cNvPr>
          <p:cNvSpPr/>
          <p:nvPr/>
        </p:nvSpPr>
        <p:spPr>
          <a:xfrm>
            <a:off x="8174626" y="1860776"/>
            <a:ext cx="845389" cy="431321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ln w="28575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AE2B260-422F-E9C2-DB0B-8DFC2AB2738F}"/>
              </a:ext>
            </a:extLst>
          </p:cNvPr>
          <p:cNvSpPr txBox="1"/>
          <p:nvPr/>
        </p:nvSpPr>
        <p:spPr>
          <a:xfrm>
            <a:off x="102346" y="4565904"/>
            <a:ext cx="104088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Nota:</a:t>
            </a:r>
          </a:p>
          <a:p>
            <a:endParaRPr lang="es-ES" sz="2000" b="1" u="sng" dirty="0"/>
          </a:p>
          <a:p>
            <a:r>
              <a:rPr lang="es-ES" dirty="0"/>
              <a:t>Si necesitarán realizar algún ajuste, al presupuesto enviado, se debe contactar con el asesor de la unidad, para que este proceda con la devolución del presupuesto a editable y elimine la remisión.</a:t>
            </a:r>
            <a:endParaRPr lang="es-CR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DB63122-B43F-478B-7021-2C53DBABFB26}"/>
              </a:ext>
            </a:extLst>
          </p:cNvPr>
          <p:cNvSpPr txBox="1"/>
          <p:nvPr/>
        </p:nvSpPr>
        <p:spPr>
          <a:xfrm>
            <a:off x="102346" y="5827788"/>
            <a:ext cx="1040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Una vez realizado el ajuste se deben volver a registrar y a remitir el presupuesto a la OPLAU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04697284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00AA06-6CEA-489F-D951-CBC665425D2A}"/>
              </a:ext>
            </a:extLst>
          </p:cNvPr>
          <p:cNvSpPr txBox="1">
            <a:spLocks/>
          </p:cNvSpPr>
          <p:nvPr/>
        </p:nvSpPr>
        <p:spPr>
          <a:xfrm>
            <a:off x="1420482" y="2639682"/>
            <a:ext cx="9144000" cy="7246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6000" b="1" dirty="0">
                <a:latin typeface="Arial" panose="020B0604020202020204" pitchFamily="34" charset="0"/>
                <a:cs typeface="Arial" panose="020B0604020202020204" pitchFamily="34" charset="0"/>
              </a:rPr>
              <a:t>Muchas gracias</a:t>
            </a:r>
            <a:endParaRPr lang="es-CR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971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, Correo electrónico&#10;&#10;Descripción generada automáticamente">
            <a:extLst>
              <a:ext uri="{FF2B5EF4-FFF2-40B4-BE49-F238E27FC236}">
                <a16:creationId xmlns:a16="http://schemas.microsoft.com/office/drawing/2014/main" id="{09285ED8-64B2-2DAE-9EDE-E36365A3C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B476607-73D9-3C28-2E50-266C511CC314}"/>
              </a:ext>
            </a:extLst>
          </p:cNvPr>
          <p:cNvSpPr txBox="1"/>
          <p:nvPr/>
        </p:nvSpPr>
        <p:spPr>
          <a:xfrm>
            <a:off x="1199625" y="2798619"/>
            <a:ext cx="29002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Una breve descripción (</a:t>
            </a:r>
            <a:r>
              <a:rPr lang="es-ES" sz="900" b="1" dirty="0">
                <a:solidFill>
                  <a:srgbClr val="FF0000"/>
                </a:solidFill>
              </a:rPr>
              <a:t>No es obligatorio</a:t>
            </a:r>
            <a:r>
              <a:rPr lang="es-ES" sz="900" dirty="0"/>
              <a:t>)</a:t>
            </a:r>
            <a:endParaRPr lang="es-CR" sz="900" dirty="0"/>
          </a:p>
        </p:txBody>
      </p:sp>
    </p:spTree>
    <p:extLst>
      <p:ext uri="{BB962C8B-B14F-4D97-AF65-F5344CB8AC3E}">
        <p14:creationId xmlns:p14="http://schemas.microsoft.com/office/powerpoint/2010/main" val="173412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, Correo electrónico&#10;&#10;Descripción generada automáticamente">
            <a:extLst>
              <a:ext uri="{FF2B5EF4-FFF2-40B4-BE49-F238E27FC236}">
                <a16:creationId xmlns:a16="http://schemas.microsoft.com/office/drawing/2014/main" id="{6DFDD792-E9D6-BDA2-5D3B-07ABD9369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7515CB7-CF4A-A52A-FADE-20ADAFFE1867}"/>
              </a:ext>
            </a:extLst>
          </p:cNvPr>
          <p:cNvSpPr txBox="1"/>
          <p:nvPr/>
        </p:nvSpPr>
        <p:spPr>
          <a:xfrm>
            <a:off x="1163779" y="3075710"/>
            <a:ext cx="29002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Una breve descripción (</a:t>
            </a:r>
            <a:r>
              <a:rPr lang="es-ES" sz="1100" b="1" dirty="0">
                <a:solidFill>
                  <a:srgbClr val="FF0000"/>
                </a:solidFill>
              </a:rPr>
              <a:t>No es obligatorio</a:t>
            </a:r>
            <a:r>
              <a:rPr lang="es-ES" sz="1100" dirty="0"/>
              <a:t>)</a:t>
            </a:r>
            <a:endParaRPr lang="es-CR" sz="11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6F78F79-E103-FDC3-F272-EAEE56F44561}"/>
              </a:ext>
            </a:extLst>
          </p:cNvPr>
          <p:cNvSpPr/>
          <p:nvPr/>
        </p:nvSpPr>
        <p:spPr>
          <a:xfrm>
            <a:off x="914400" y="405441"/>
            <a:ext cx="2424023" cy="44857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622070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A8AFDD-0321-7DC1-76B9-3E12C7B1A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2471" y="2739220"/>
            <a:ext cx="9144000" cy="918873"/>
          </a:xfrm>
        </p:spPr>
        <p:txBody>
          <a:bodyPr/>
          <a:lstStyle/>
          <a:p>
            <a:r>
              <a:rPr lang="es-ES" b="1" dirty="0"/>
              <a:t>Asociar proyecto </a:t>
            </a:r>
            <a:br>
              <a:rPr lang="es-ES" b="1" dirty="0"/>
            </a:br>
            <a:r>
              <a:rPr lang="es-ES" b="1" dirty="0"/>
              <a:t>con </a:t>
            </a:r>
            <a:r>
              <a:rPr lang="es-ES" b="1" dirty="0" err="1"/>
              <a:t>GpR</a:t>
            </a:r>
            <a:endParaRPr lang="es-CR" b="1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CD1D685-9F5C-7D9E-092B-96B7E2B25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2471" y="4118780"/>
            <a:ext cx="9144000" cy="461962"/>
          </a:xfrm>
        </p:spPr>
        <p:txBody>
          <a:bodyPr/>
          <a:lstStyle/>
          <a:p>
            <a:r>
              <a:rPr lang="es-ES" dirty="0"/>
              <a:t>Este apartado solo aplica para “</a:t>
            </a:r>
            <a:r>
              <a:rPr lang="es-ES" b="1" u="sng" dirty="0"/>
              <a:t>Presupuesto Ordinario</a:t>
            </a:r>
            <a:r>
              <a:rPr lang="es-ES" dirty="0"/>
              <a:t>”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706516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, Aplicación, Correo electrónico&#10;&#10;Descripción generada automáticamente">
            <a:extLst>
              <a:ext uri="{FF2B5EF4-FFF2-40B4-BE49-F238E27FC236}">
                <a16:creationId xmlns:a16="http://schemas.microsoft.com/office/drawing/2014/main" id="{86554302-4FBF-CABE-DA49-CBDB530A6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Conector: angular 3">
            <a:extLst>
              <a:ext uri="{FF2B5EF4-FFF2-40B4-BE49-F238E27FC236}">
                <a16:creationId xmlns:a16="http://schemas.microsoft.com/office/drawing/2014/main" id="{4B2394C3-5235-E7CA-2B5D-AB8A83C74295}"/>
              </a:ext>
            </a:extLst>
          </p:cNvPr>
          <p:cNvCxnSpPr>
            <a:cxnSpLocks/>
          </p:cNvCxnSpPr>
          <p:nvPr/>
        </p:nvCxnSpPr>
        <p:spPr>
          <a:xfrm>
            <a:off x="1173192" y="767751"/>
            <a:ext cx="2398144" cy="551868"/>
          </a:xfrm>
          <a:prstGeom prst="bentConnector3">
            <a:avLst>
              <a:gd name="adj1" fmla="val 71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A19A91F5-AC41-CD93-6013-201CBF20F4DC}"/>
              </a:ext>
            </a:extLst>
          </p:cNvPr>
          <p:cNvSpPr txBox="1"/>
          <p:nvPr/>
        </p:nvSpPr>
        <p:spPr>
          <a:xfrm>
            <a:off x="3476274" y="1134953"/>
            <a:ext cx="3955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Dar clic sobre la pestaña de “</a:t>
            </a:r>
            <a:r>
              <a:rPr lang="es-ES" b="1" u="sng" dirty="0"/>
              <a:t>Estructura</a:t>
            </a:r>
            <a:r>
              <a:rPr lang="es-ES" dirty="0"/>
              <a:t>”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573537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F8D2F271-445F-66A0-6537-A1A112A69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A0A5B189-FF57-7D1C-E324-D4F7F1776DC7}"/>
              </a:ext>
            </a:extLst>
          </p:cNvPr>
          <p:cNvGrpSpPr/>
          <p:nvPr/>
        </p:nvGrpSpPr>
        <p:grpSpPr>
          <a:xfrm>
            <a:off x="1346200" y="3883025"/>
            <a:ext cx="6832601" cy="545042"/>
            <a:chOff x="1346200" y="3883025"/>
            <a:chExt cx="6832601" cy="545042"/>
          </a:xfrm>
        </p:grpSpPr>
        <p:sp>
          <p:nvSpPr>
            <p:cNvPr id="7" name="Marcador de contenido 2">
              <a:extLst>
                <a:ext uri="{FF2B5EF4-FFF2-40B4-BE49-F238E27FC236}">
                  <a16:creationId xmlns:a16="http://schemas.microsoft.com/office/drawing/2014/main" id="{18BD2744-EB89-F80F-7010-ADC18BD4D9DC}"/>
                </a:ext>
              </a:extLst>
            </p:cNvPr>
            <p:cNvSpPr txBox="1">
              <a:spLocks/>
            </p:cNvSpPr>
            <p:nvPr/>
          </p:nvSpPr>
          <p:spPr>
            <a:xfrm>
              <a:off x="1634067" y="3883025"/>
              <a:ext cx="6544734" cy="42650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dirty="0">
                  <a:solidFill>
                    <a:srgbClr val="FF0000"/>
                  </a:solidFill>
                </a:rPr>
                <a:t>Incluir un producto/Unidad de medida/Indicador</a:t>
              </a:r>
              <a:endParaRPr lang="es-CR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725D8D0B-C3BF-4649-0EA4-18605281BF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46200" y="4140200"/>
              <a:ext cx="541867" cy="2878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4E9BC0A3-96BA-6A66-7133-F4894647E717}"/>
              </a:ext>
            </a:extLst>
          </p:cNvPr>
          <p:cNvGrpSpPr/>
          <p:nvPr/>
        </p:nvGrpSpPr>
        <p:grpSpPr>
          <a:xfrm>
            <a:off x="660399" y="1599671"/>
            <a:ext cx="7325105" cy="1057275"/>
            <a:chOff x="660399" y="1599671"/>
            <a:chExt cx="7325105" cy="1057275"/>
          </a:xfrm>
        </p:grpSpPr>
        <p:sp>
          <p:nvSpPr>
            <p:cNvPr id="11" name="Marcador de contenido 2">
              <a:extLst>
                <a:ext uri="{FF2B5EF4-FFF2-40B4-BE49-F238E27FC236}">
                  <a16:creationId xmlns:a16="http://schemas.microsoft.com/office/drawing/2014/main" id="{28B14201-88C6-60BD-647E-801E7F664AEF}"/>
                </a:ext>
              </a:extLst>
            </p:cNvPr>
            <p:cNvSpPr txBox="1">
              <a:spLocks/>
            </p:cNvSpPr>
            <p:nvPr/>
          </p:nvSpPr>
          <p:spPr>
            <a:xfrm>
              <a:off x="1440770" y="1599671"/>
              <a:ext cx="6544734" cy="42650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dirty="0">
                  <a:solidFill>
                    <a:srgbClr val="FF0000"/>
                  </a:solidFill>
                </a:rPr>
                <a:t>El objetivo general puede ser modificado </a:t>
              </a:r>
              <a:endParaRPr lang="es-CR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Conector recto de flecha 11">
              <a:extLst>
                <a:ext uri="{FF2B5EF4-FFF2-40B4-BE49-F238E27FC236}">
                  <a16:creationId xmlns:a16="http://schemas.microsoft.com/office/drawing/2014/main" id="{B4D86B63-F2ED-D21B-454A-CE8861F0D7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0399" y="1889185"/>
              <a:ext cx="1418567" cy="7677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3838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312877E-35A6-7FDC-56E7-ABE6BA77C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722"/>
            <a:ext cx="12192000" cy="634904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3E35931-79D3-1A90-CB6F-0C977CF2175D}"/>
              </a:ext>
            </a:extLst>
          </p:cNvPr>
          <p:cNvSpPr txBox="1"/>
          <p:nvPr/>
        </p:nvSpPr>
        <p:spPr>
          <a:xfrm>
            <a:off x="911441" y="2371637"/>
            <a:ext cx="10156054" cy="25545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ES" sz="3200" b="1" dirty="0"/>
              <a:t>Por cuestión de visibilidad esta pantalla la dividiremos en 3, según los elementos.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u="sng" dirty="0"/>
              <a:t>Producto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u="sng" dirty="0"/>
              <a:t>Unidad de medida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u="sng" dirty="0"/>
              <a:t>Indicador </a:t>
            </a:r>
            <a:endParaRPr lang="es-CR" sz="3200" b="1" u="sng" dirty="0"/>
          </a:p>
        </p:txBody>
      </p:sp>
    </p:spTree>
    <p:extLst>
      <p:ext uri="{BB962C8B-B14F-4D97-AF65-F5344CB8AC3E}">
        <p14:creationId xmlns:p14="http://schemas.microsoft.com/office/powerpoint/2010/main" val="284994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135DE3F-0710-2115-67EC-AF649A33F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9098"/>
            <a:ext cx="12192000" cy="465395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E298BC3-1237-7ECB-66E4-E56731A8F228}"/>
              </a:ext>
            </a:extLst>
          </p:cNvPr>
          <p:cNvSpPr txBox="1"/>
          <p:nvPr/>
        </p:nvSpPr>
        <p:spPr>
          <a:xfrm>
            <a:off x="3886267" y="517433"/>
            <a:ext cx="2586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 dirty="0"/>
              <a:t>Definir el producto</a:t>
            </a:r>
            <a:endParaRPr lang="es-CR" sz="2400" b="1" u="sng" dirty="0"/>
          </a:p>
        </p:txBody>
      </p:sp>
    </p:spTree>
    <p:extLst>
      <p:ext uri="{BB962C8B-B14F-4D97-AF65-F5344CB8AC3E}">
        <p14:creationId xmlns:p14="http://schemas.microsoft.com/office/powerpoint/2010/main" val="712709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5C1C815-D341-93C8-9FE1-37C692B65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1459"/>
            <a:ext cx="12192000" cy="390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95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5D50924-13BF-8AF6-3706-07D9EC432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890"/>
            <a:ext cx="12192000" cy="476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74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A0D360-4EF9-A90E-0908-AB4D3CDAF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09774"/>
            <a:ext cx="9144000" cy="847581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Agenda uso SIPPRES</a:t>
            </a:r>
            <a:endParaRPr lang="es-CR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3A1810-E0EF-D3A7-9CEE-FECC0C7F3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8491" y="2082001"/>
            <a:ext cx="9144000" cy="4580467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s-ES" sz="1800" dirty="0"/>
              <a:t>Dirección web del sistema SIPPRES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ES" sz="1800" dirty="0"/>
              <a:t>Usuarios de SIPPRES Presupuesto. 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ES" sz="1800" dirty="0"/>
              <a:t>Formular presupuesto ordinario </a:t>
            </a:r>
            <a:r>
              <a:rPr lang="es-ES" sz="1200" dirty="0"/>
              <a:t>(asociar el </a:t>
            </a:r>
            <a:r>
              <a:rPr lang="es-ES" sz="1200" dirty="0" err="1"/>
              <a:t>Presup</a:t>
            </a:r>
            <a:r>
              <a:rPr lang="es-ES" sz="1200" dirty="0"/>
              <a:t>. Ordinario con </a:t>
            </a:r>
            <a:r>
              <a:rPr lang="es-ES" sz="1200" dirty="0" err="1"/>
              <a:t>GpR</a:t>
            </a:r>
            <a:r>
              <a:rPr lang="es-ES" sz="1200" dirty="0"/>
              <a:t> (gestión por resultados)</a:t>
            </a:r>
            <a:endParaRPr lang="es-ES" sz="1800" dirty="0"/>
          </a:p>
          <a:p>
            <a:pPr marL="457200" indent="-457200" algn="l">
              <a:buFont typeface="+mj-lt"/>
              <a:buAutoNum type="arabicPeriod"/>
            </a:pPr>
            <a:r>
              <a:rPr lang="es-ES" sz="1800" dirty="0"/>
              <a:t>Solicitar presupuesto para el Proyecto Ordinario.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ES" sz="1800" dirty="0"/>
              <a:t>Formular Presupuesto adicional </a:t>
            </a:r>
            <a:r>
              <a:rPr lang="es-ES" sz="1400" dirty="0"/>
              <a:t>(</a:t>
            </a:r>
            <a:r>
              <a:rPr lang="es-ES" sz="1100" dirty="0"/>
              <a:t>Solicitar Régimen Becario)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ES" sz="1800" dirty="0"/>
              <a:t>Formular</a:t>
            </a:r>
            <a:r>
              <a:rPr lang="es-ES" sz="1400" dirty="0"/>
              <a:t> </a:t>
            </a:r>
            <a:r>
              <a:rPr lang="es-ES" sz="1800" dirty="0"/>
              <a:t>presupuesto Adquisición de Equipo </a:t>
            </a:r>
            <a:r>
              <a:rPr lang="es-ES" sz="1200" dirty="0"/>
              <a:t>(Cambio solicitado por la Rectoría – CIEQ en objeto del gasto 5010501 – Adquisición de </a:t>
            </a:r>
            <a:r>
              <a:rPr lang="es-ES" sz="1200" dirty="0" err="1"/>
              <a:t>Equip</a:t>
            </a:r>
            <a:r>
              <a:rPr lang="es-ES" sz="1200" dirty="0"/>
              <a:t>. de Computación)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ES" sz="1800" dirty="0"/>
              <a:t>Formular proyecto de seguridad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ES" sz="1800" dirty="0"/>
              <a:t>Como generar reporte – para revisión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ES" sz="1800" dirty="0"/>
              <a:t>Registrar proyecto de presupuesto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ES" sz="1800" dirty="0"/>
              <a:t>Remitir formulación a OPLAU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119387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5B8500E-4F43-7C59-1173-7304834B3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050"/>
            <a:ext cx="12192000" cy="390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26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DDD4F7B-7C12-EB7F-CF3A-D4B6FE257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353"/>
            <a:ext cx="12192000" cy="289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8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8BC0005-0B82-2959-84AA-38C535AE2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7882"/>
            <a:ext cx="12192000" cy="454752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3339CE8-FE58-B6CB-F60B-A6EAE56591C7}"/>
              </a:ext>
            </a:extLst>
          </p:cNvPr>
          <p:cNvSpPr txBox="1"/>
          <p:nvPr/>
        </p:nvSpPr>
        <p:spPr>
          <a:xfrm>
            <a:off x="4382217" y="546217"/>
            <a:ext cx="3487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 dirty="0"/>
              <a:t>Definir Unidad de Medida</a:t>
            </a:r>
            <a:endParaRPr lang="es-CR" sz="2400" b="1" u="sng" dirty="0"/>
          </a:p>
        </p:txBody>
      </p:sp>
    </p:spTree>
    <p:extLst>
      <p:ext uri="{BB962C8B-B14F-4D97-AF65-F5344CB8AC3E}">
        <p14:creationId xmlns:p14="http://schemas.microsoft.com/office/powerpoint/2010/main" val="2418753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A009CD5-D3C9-139A-29AA-CD43C841C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099"/>
            <a:ext cx="12192000" cy="445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88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D40EC73-95F0-3913-70E0-10C0C19D8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9614"/>
            <a:ext cx="12192000" cy="398101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AB863C4-0395-3A41-94CC-85E0EAC474A2}"/>
              </a:ext>
            </a:extLst>
          </p:cNvPr>
          <p:cNvSpPr txBox="1"/>
          <p:nvPr/>
        </p:nvSpPr>
        <p:spPr>
          <a:xfrm>
            <a:off x="1129584" y="2531505"/>
            <a:ext cx="900350" cy="203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1000" dirty="0"/>
              <a:t>100</a:t>
            </a:r>
            <a:endParaRPr lang="es-CR" sz="10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748684-6A2A-0C8E-7539-F1AB313AC5C7}"/>
              </a:ext>
            </a:extLst>
          </p:cNvPr>
          <p:cNvSpPr txBox="1"/>
          <p:nvPr/>
        </p:nvSpPr>
        <p:spPr>
          <a:xfrm>
            <a:off x="3567985" y="2531505"/>
            <a:ext cx="900350" cy="203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1000" dirty="0"/>
              <a:t>100</a:t>
            </a:r>
            <a:endParaRPr lang="es-CR" sz="1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BC5AC24-51D8-588E-0E4F-731C7792A353}"/>
              </a:ext>
            </a:extLst>
          </p:cNvPr>
          <p:cNvSpPr txBox="1"/>
          <p:nvPr/>
        </p:nvSpPr>
        <p:spPr>
          <a:xfrm>
            <a:off x="117418" y="2994456"/>
            <a:ext cx="5196454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000" dirty="0"/>
              <a:t>Se detallan los supuestos</a:t>
            </a:r>
            <a:endParaRPr lang="es-CR" sz="10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59DDA97-7B3C-0802-B42B-1EF3C1AF7901}"/>
              </a:ext>
            </a:extLst>
          </p:cNvPr>
          <p:cNvSpPr txBox="1"/>
          <p:nvPr/>
        </p:nvSpPr>
        <p:spPr>
          <a:xfrm>
            <a:off x="120144" y="3888334"/>
            <a:ext cx="11775682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000" dirty="0"/>
              <a:t>Se detallan los supuestos (</a:t>
            </a:r>
            <a:r>
              <a:rPr lang="es-ES" sz="1000" b="1" dirty="0"/>
              <a:t>opcional</a:t>
            </a:r>
            <a:r>
              <a:rPr lang="es-ES" sz="1000" dirty="0"/>
              <a:t>)</a:t>
            </a:r>
            <a:endParaRPr lang="es-CR" sz="1000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363F436-0AFC-DBC8-C750-3F74F7CC4690}"/>
              </a:ext>
            </a:extLst>
          </p:cNvPr>
          <p:cNvGrpSpPr/>
          <p:nvPr/>
        </p:nvGrpSpPr>
        <p:grpSpPr>
          <a:xfrm>
            <a:off x="3611578" y="1637934"/>
            <a:ext cx="7450838" cy="763840"/>
            <a:chOff x="3611578" y="1637934"/>
            <a:chExt cx="7450838" cy="763840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AF78F512-0AC1-AF4D-FBE4-D007ECEA9EBC}"/>
                </a:ext>
              </a:extLst>
            </p:cNvPr>
            <p:cNvGrpSpPr/>
            <p:nvPr/>
          </p:nvGrpSpPr>
          <p:grpSpPr>
            <a:xfrm>
              <a:off x="3611578" y="1637934"/>
              <a:ext cx="4137207" cy="763840"/>
              <a:chOff x="3668991" y="5385493"/>
              <a:chExt cx="4137207" cy="763840"/>
            </a:xfrm>
          </p:grpSpPr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11FBF01F-101C-4A9D-136D-5023ACDD37F8}"/>
                  </a:ext>
                </a:extLst>
              </p:cNvPr>
              <p:cNvSpPr txBox="1"/>
              <p:nvPr/>
            </p:nvSpPr>
            <p:spPr>
              <a:xfrm>
                <a:off x="4176141" y="5385493"/>
                <a:ext cx="3122906" cy="6001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s-ES" sz="1100" dirty="0"/>
                  <a:t>Estos campos los llena la unidad con la información que tenga disponible en concordancia con el producto</a:t>
                </a:r>
                <a:endParaRPr lang="es-CR" sz="1100" dirty="0"/>
              </a:p>
            </p:txBody>
          </p:sp>
          <p:sp>
            <p:nvSpPr>
              <p:cNvPr id="11" name="Cerrar llave 10">
                <a:extLst>
                  <a:ext uri="{FF2B5EF4-FFF2-40B4-BE49-F238E27FC236}">
                    <a16:creationId xmlns:a16="http://schemas.microsoft.com/office/drawing/2014/main" id="{9D8E34B9-A399-8C9D-324A-0896C65C1DA5}"/>
                  </a:ext>
                </a:extLst>
              </p:cNvPr>
              <p:cNvSpPr/>
              <p:nvPr/>
            </p:nvSpPr>
            <p:spPr>
              <a:xfrm rot="16200000">
                <a:off x="5596017" y="3939152"/>
                <a:ext cx="283155" cy="4137207"/>
              </a:xfrm>
              <a:prstGeom prst="rightBrac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R"/>
              </a:p>
            </p:txBody>
          </p:sp>
        </p:grp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E027B862-9A7C-616C-2FC1-74BD485C8051}"/>
                </a:ext>
              </a:extLst>
            </p:cNvPr>
            <p:cNvSpPr txBox="1"/>
            <p:nvPr/>
          </p:nvSpPr>
          <p:spPr>
            <a:xfrm>
              <a:off x="7939510" y="1960114"/>
              <a:ext cx="3122906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ES" sz="1100" dirty="0"/>
                <a:t>Si no se cuenta con esta información, puede dejarlos en cero</a:t>
              </a:r>
              <a:endParaRPr lang="es-CR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8649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4307ACA-F8D1-21B2-FB4A-C1746557723A}"/>
              </a:ext>
            </a:extLst>
          </p:cNvPr>
          <p:cNvSpPr txBox="1"/>
          <p:nvPr/>
        </p:nvSpPr>
        <p:spPr>
          <a:xfrm>
            <a:off x="3416059" y="629727"/>
            <a:ext cx="3752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u="sng" dirty="0"/>
              <a:t>Definir el indicador</a:t>
            </a:r>
            <a:endParaRPr lang="es-CR" sz="2800" b="1" u="sng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4352B04-4DC2-0ED7-5353-D085AB1AA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8057"/>
            <a:ext cx="12192000" cy="47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13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FB737E6-CBA4-9948-E1FD-456B3B624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657"/>
            <a:ext cx="12192000" cy="51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45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9E57498-6549-F459-B063-F4AA63C42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3021"/>
            <a:ext cx="12192000" cy="469673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BFA2504-E0EE-C582-4283-047FF3847535}"/>
              </a:ext>
            </a:extLst>
          </p:cNvPr>
          <p:cNvSpPr txBox="1"/>
          <p:nvPr/>
        </p:nvSpPr>
        <p:spPr>
          <a:xfrm>
            <a:off x="750030" y="2579375"/>
            <a:ext cx="595691" cy="184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000" dirty="0"/>
              <a:t>90</a:t>
            </a:r>
            <a:endParaRPr lang="es-CR" sz="10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3ADC9B-F6F5-48A0-CA5A-7670F259EC4A}"/>
              </a:ext>
            </a:extLst>
          </p:cNvPr>
          <p:cNvSpPr txBox="1"/>
          <p:nvPr/>
        </p:nvSpPr>
        <p:spPr>
          <a:xfrm>
            <a:off x="154339" y="3244011"/>
            <a:ext cx="3848318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000" dirty="0"/>
              <a:t>Se detalla la fórmula de cálculo utilizada para obtener el indicador</a:t>
            </a:r>
            <a:endParaRPr lang="es-CR" sz="1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D1CFCE-E241-383C-7875-4D00217F9A2E}"/>
              </a:ext>
            </a:extLst>
          </p:cNvPr>
          <p:cNvSpPr txBox="1"/>
          <p:nvPr/>
        </p:nvSpPr>
        <p:spPr>
          <a:xfrm>
            <a:off x="1152596" y="4077494"/>
            <a:ext cx="595691" cy="184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000" dirty="0"/>
              <a:t>90</a:t>
            </a:r>
            <a:endParaRPr lang="es-CR" sz="1000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5B4ECAE7-5574-3747-1356-11332E7ED3B3}"/>
              </a:ext>
            </a:extLst>
          </p:cNvPr>
          <p:cNvGrpSpPr/>
          <p:nvPr/>
        </p:nvGrpSpPr>
        <p:grpSpPr>
          <a:xfrm>
            <a:off x="3508061" y="3209505"/>
            <a:ext cx="7450838" cy="763840"/>
            <a:chOff x="3611578" y="1637934"/>
            <a:chExt cx="7450838" cy="763840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5C155080-3E4C-8EC3-D56A-E9664C5B49B8}"/>
                </a:ext>
              </a:extLst>
            </p:cNvPr>
            <p:cNvGrpSpPr/>
            <p:nvPr/>
          </p:nvGrpSpPr>
          <p:grpSpPr>
            <a:xfrm>
              <a:off x="3611578" y="1637934"/>
              <a:ext cx="4137207" cy="763840"/>
              <a:chOff x="3668991" y="5385493"/>
              <a:chExt cx="4137207" cy="763840"/>
            </a:xfrm>
          </p:grpSpPr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96D2D97-DB27-A116-642C-DA9F38C4349C}"/>
                  </a:ext>
                </a:extLst>
              </p:cNvPr>
              <p:cNvSpPr txBox="1"/>
              <p:nvPr/>
            </p:nvSpPr>
            <p:spPr>
              <a:xfrm>
                <a:off x="4176141" y="5385493"/>
                <a:ext cx="3122906" cy="6001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s-ES" sz="1100" dirty="0"/>
                  <a:t>Estos campos los llena la unidad con la información que tenga disponible en concordancia con el producto</a:t>
                </a:r>
                <a:endParaRPr lang="es-CR" sz="1100" dirty="0"/>
              </a:p>
            </p:txBody>
          </p:sp>
          <p:sp>
            <p:nvSpPr>
              <p:cNvPr id="14" name="Cerrar llave 13">
                <a:extLst>
                  <a:ext uri="{FF2B5EF4-FFF2-40B4-BE49-F238E27FC236}">
                    <a16:creationId xmlns:a16="http://schemas.microsoft.com/office/drawing/2014/main" id="{0122442C-FF8C-77DB-9282-05B0D72046C7}"/>
                  </a:ext>
                </a:extLst>
              </p:cNvPr>
              <p:cNvSpPr/>
              <p:nvPr/>
            </p:nvSpPr>
            <p:spPr>
              <a:xfrm rot="16200000">
                <a:off x="5596017" y="3939152"/>
                <a:ext cx="283155" cy="4137207"/>
              </a:xfrm>
              <a:prstGeom prst="rightBrac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R"/>
              </a:p>
            </p:txBody>
          </p:sp>
        </p:grp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971A30AD-FE95-BFDF-BCEA-5ACDD44B6342}"/>
                </a:ext>
              </a:extLst>
            </p:cNvPr>
            <p:cNvSpPr txBox="1"/>
            <p:nvPr/>
          </p:nvSpPr>
          <p:spPr>
            <a:xfrm>
              <a:off x="7939510" y="1960114"/>
              <a:ext cx="3122906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ES" sz="1100" dirty="0"/>
                <a:t>Si no se cuenta con esta información, puede dejarlos en cero</a:t>
              </a:r>
              <a:endParaRPr lang="es-CR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6227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08475AB9-68CD-025A-545D-5F1FAE44D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EC3EC1B4-7998-2F39-9E7B-296939C8EE15}"/>
              </a:ext>
            </a:extLst>
          </p:cNvPr>
          <p:cNvGrpSpPr/>
          <p:nvPr/>
        </p:nvGrpSpPr>
        <p:grpSpPr>
          <a:xfrm>
            <a:off x="1982709" y="3553570"/>
            <a:ext cx="5036317" cy="1407729"/>
            <a:chOff x="1982709" y="3553570"/>
            <a:chExt cx="5036317" cy="1407729"/>
          </a:xfrm>
        </p:grpSpPr>
        <p:cxnSp>
          <p:nvCxnSpPr>
            <p:cNvPr id="4" name="Conector recto de flecha 3">
              <a:extLst>
                <a:ext uri="{FF2B5EF4-FFF2-40B4-BE49-F238E27FC236}">
                  <a16:creationId xmlns:a16="http://schemas.microsoft.com/office/drawing/2014/main" id="{45BA3461-D2C6-BF55-9620-DB48DEC004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2709" y="3922902"/>
              <a:ext cx="631095" cy="10383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3F631F43-4EC3-266D-CEF3-450001F034BC}"/>
                </a:ext>
              </a:extLst>
            </p:cNvPr>
            <p:cNvSpPr txBox="1"/>
            <p:nvPr/>
          </p:nvSpPr>
          <p:spPr>
            <a:xfrm>
              <a:off x="2245219" y="3553570"/>
              <a:ext cx="477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Asociar producto con las políticas Institucionales</a:t>
              </a:r>
              <a:endParaRPr lang="es-CR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0420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3651D91-BB62-85FB-3433-3FA42BA80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2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53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A32A3A-F317-BB24-25AC-7D4613A3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14" y="640027"/>
            <a:ext cx="10515600" cy="857778"/>
          </a:xfrm>
        </p:spPr>
        <p:txBody>
          <a:bodyPr/>
          <a:lstStyle/>
          <a:p>
            <a:pPr algn="ctr"/>
            <a:r>
              <a:rPr lang="es-ES" dirty="0"/>
              <a:t>Dirección Web del Sistema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E4334B-0FA2-5FC6-2E90-14D2C74A1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5833" y="1357047"/>
            <a:ext cx="6341534" cy="612775"/>
          </a:xfrm>
        </p:spPr>
        <p:txBody>
          <a:bodyPr>
            <a:normAutofit fontScale="92500"/>
          </a:bodyPr>
          <a:lstStyle/>
          <a:p>
            <a:pPr algn="ctr"/>
            <a:r>
              <a:rPr lang="es-ES" dirty="0"/>
              <a:t>www.sippresproyectos.ucr.ac.cr/sippres</a:t>
            </a:r>
            <a:endParaRPr lang="es-C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A7EB173-4AE2-4684-1436-46790911DA16}"/>
              </a:ext>
            </a:extLst>
          </p:cNvPr>
          <p:cNvSpPr txBox="1">
            <a:spLocks/>
          </p:cNvSpPr>
          <p:nvPr/>
        </p:nvSpPr>
        <p:spPr>
          <a:xfrm>
            <a:off x="-2011872" y="2546085"/>
            <a:ext cx="10515600" cy="753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Usuarios del Sistema</a:t>
            </a:r>
            <a:endParaRPr lang="es-C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FFE8FC39-6A03-4314-074B-F04B5A71C053}"/>
              </a:ext>
            </a:extLst>
          </p:cNvPr>
          <p:cNvSpPr txBox="1">
            <a:spLocks/>
          </p:cNvSpPr>
          <p:nvPr/>
        </p:nvSpPr>
        <p:spPr>
          <a:xfrm>
            <a:off x="907211" y="3435880"/>
            <a:ext cx="8212667" cy="2416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0" dirty="0"/>
              <a:t>Directoras(es) de Escuelas, Centros, Institutos, Unidades de gestión</a:t>
            </a:r>
          </a:p>
          <a:p>
            <a:r>
              <a:rPr lang="es-ES" sz="8000" dirty="0"/>
              <a:t>Coordinadoras(es) de Sedes y Recintos </a:t>
            </a:r>
          </a:p>
          <a:p>
            <a:pPr marL="0" indent="0">
              <a:buNone/>
            </a:pPr>
            <a:r>
              <a:rPr lang="es-ES" dirty="0"/>
              <a:t>     </a:t>
            </a:r>
          </a:p>
          <a:p>
            <a:pPr marL="0" indent="0">
              <a:buNone/>
            </a:pPr>
            <a:r>
              <a:rPr lang="es-ES" sz="6400" b="1" u="sng" dirty="0"/>
              <a:t>Nota: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s-ES" sz="5600" dirty="0"/>
              <a:t>La dirección o coordinación </a:t>
            </a:r>
            <a:r>
              <a:rPr lang="es-ES" sz="5600" b="1" u="sng" dirty="0"/>
              <a:t>pueden solicitar al asesor de la OPLAU </a:t>
            </a:r>
            <a:r>
              <a:rPr lang="es-ES" sz="5600" dirty="0"/>
              <a:t>que se </a:t>
            </a:r>
            <a:r>
              <a:rPr lang="es-ES" sz="5600" b="1" u="sng" dirty="0"/>
              <a:t>incluya al encargado administrativo para que le colabore con la formulación</a:t>
            </a:r>
            <a:r>
              <a:rPr lang="es-ES" sz="5600" dirty="0"/>
              <a:t>. </a:t>
            </a:r>
          </a:p>
          <a:p>
            <a:pPr marL="914400" lvl="1" indent="-457200" algn="l">
              <a:buFont typeface="+mj-lt"/>
              <a:buAutoNum type="arabicPeriod"/>
            </a:pPr>
            <a:endParaRPr lang="es-ES" sz="5600" dirty="0"/>
          </a:p>
          <a:p>
            <a:pPr marL="914400" lvl="1" indent="-457200" algn="l">
              <a:buFont typeface="+mj-lt"/>
              <a:buAutoNum type="arabicPeriod"/>
            </a:pPr>
            <a:r>
              <a:rPr lang="es-ES" sz="5600" b="1" u="sng" dirty="0"/>
              <a:t>Recomendación:</a:t>
            </a:r>
            <a:r>
              <a:rPr lang="es-ES" sz="5600" dirty="0"/>
              <a:t> el encargado administrativo </a:t>
            </a:r>
            <a:r>
              <a:rPr lang="es-ES" sz="5600" b="1" u="sng" dirty="0"/>
              <a:t>debe iniciar el proceso</a:t>
            </a:r>
            <a:r>
              <a:rPr lang="es-ES" sz="5600" dirty="0"/>
              <a:t>, con el fin de que el proyecto quede visible tanto para el director como para el encargado administrativo.</a:t>
            </a:r>
          </a:p>
          <a:p>
            <a:r>
              <a:rPr lang="es-ES" dirty="0"/>
              <a:t>                </a:t>
            </a:r>
            <a:endParaRPr lang="es-CR" dirty="0"/>
          </a:p>
        </p:txBody>
      </p:sp>
      <p:pic>
        <p:nvPicPr>
          <p:cNvPr id="7" name="Imagen 6" descr="Código QR&#10;&#10;Descripción generada automáticamente">
            <a:extLst>
              <a:ext uri="{FF2B5EF4-FFF2-40B4-BE49-F238E27FC236}">
                <a16:creationId xmlns:a16="http://schemas.microsoft.com/office/drawing/2014/main" id="{B5F7443B-638A-118B-3F5B-5D4DD38167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596" y="2275124"/>
            <a:ext cx="2321511" cy="232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920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0DD47D35-BF1A-5803-FAEC-A0B0AFFB8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33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801789C-DC96-80ED-C775-08607C7BA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519"/>
            <a:ext cx="12192000" cy="619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90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11974982-410B-3ACA-2192-47302FD87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3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0ABC631C-E16C-D8E7-22D4-713B3EB29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4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90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C790BFD5-8E17-AE8E-1125-BAA7FDAA3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 descr="Forma&#10;&#10;Descripción generada automáticamente con confianza media">
            <a:extLst>
              <a:ext uri="{FF2B5EF4-FFF2-40B4-BE49-F238E27FC236}">
                <a16:creationId xmlns:a16="http://schemas.microsoft.com/office/drawing/2014/main" id="{0827AF70-1FD9-F9D2-8F30-CC3EFDB8AF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5" y="3499159"/>
            <a:ext cx="131900" cy="122227"/>
          </a:xfrm>
          <a:prstGeom prst="rect">
            <a:avLst/>
          </a:prstGeom>
        </p:spPr>
      </p:pic>
      <p:pic>
        <p:nvPicPr>
          <p:cNvPr id="8" name="Imagen 7" descr="Forma&#10;&#10;Descripción generada automáticamente con confianza media">
            <a:extLst>
              <a:ext uri="{FF2B5EF4-FFF2-40B4-BE49-F238E27FC236}">
                <a16:creationId xmlns:a16="http://schemas.microsoft.com/office/drawing/2014/main" id="{E00E1A3B-8F24-D5A0-2AC1-E1E6FD664E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75" y="3841678"/>
            <a:ext cx="131900" cy="12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0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3824A0C5-24D1-3E3E-F497-935BB5DEC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345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821F7EF-CE8A-2FF0-300F-FC346B2BD3DA}"/>
              </a:ext>
            </a:extLst>
          </p:cNvPr>
          <p:cNvSpPr txBox="1">
            <a:spLocks/>
          </p:cNvSpPr>
          <p:nvPr/>
        </p:nvSpPr>
        <p:spPr>
          <a:xfrm>
            <a:off x="1230702" y="2188234"/>
            <a:ext cx="9730596" cy="1322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Incluir otro producto </a:t>
            </a:r>
          </a:p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fuera del catálogo</a:t>
            </a:r>
            <a:endParaRPr lang="es-C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0562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D669B47B-0F05-2EE3-C69F-258AC5493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299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C4D4EDB8-77B5-EB04-450B-3B421FE82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926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4236A7-388A-019C-5A23-645F7C484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8260"/>
            <a:ext cx="12192000" cy="347287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F6B6D9D-1EDE-78F2-FFE5-AE2D08285B03}"/>
              </a:ext>
            </a:extLst>
          </p:cNvPr>
          <p:cNvSpPr txBox="1"/>
          <p:nvPr/>
        </p:nvSpPr>
        <p:spPr>
          <a:xfrm>
            <a:off x="3560967" y="553485"/>
            <a:ext cx="4176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/>
              <a:t>Definición del producto</a:t>
            </a:r>
            <a:endParaRPr lang="es-CR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04A98D4-3575-3243-78CE-90ED75521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82" y="2196636"/>
            <a:ext cx="8726118" cy="26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0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D9C21-23C9-3A66-412C-9F71FB47E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3195"/>
            <a:ext cx="9144000" cy="1132565"/>
          </a:xfrm>
        </p:spPr>
        <p:txBody>
          <a:bodyPr/>
          <a:lstStyle/>
          <a:p>
            <a:r>
              <a:rPr lang="es-ES" b="1" dirty="0"/>
              <a:t>Ingreso al sistema</a:t>
            </a:r>
            <a:endParaRPr lang="es-CR" b="1" dirty="0"/>
          </a:p>
        </p:txBody>
      </p:sp>
    </p:spTree>
    <p:extLst>
      <p:ext uri="{BB962C8B-B14F-4D97-AF65-F5344CB8AC3E}">
        <p14:creationId xmlns:p14="http://schemas.microsoft.com/office/powerpoint/2010/main" val="36928726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E664082-A997-E7AB-6D30-C244A6B85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969"/>
            <a:ext cx="12192000" cy="320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598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EFD5995-7C22-0A9A-C40F-8A27D0510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369"/>
            <a:ext cx="12192000" cy="302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233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3288051-8B6D-468E-0BCC-C1712ED91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309"/>
            <a:ext cx="12192000" cy="429074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52A87CE-21A1-4ED2-F305-1ABED04BF6D8}"/>
              </a:ext>
            </a:extLst>
          </p:cNvPr>
          <p:cNvSpPr txBox="1"/>
          <p:nvPr/>
        </p:nvSpPr>
        <p:spPr>
          <a:xfrm>
            <a:off x="145712" y="2088071"/>
            <a:ext cx="3848318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000" dirty="0"/>
              <a:t>Se detalla el producto</a:t>
            </a:r>
            <a:endParaRPr lang="es-CR" sz="1000" dirty="0"/>
          </a:p>
        </p:txBody>
      </p:sp>
    </p:spTree>
    <p:extLst>
      <p:ext uri="{BB962C8B-B14F-4D97-AF65-F5344CB8AC3E}">
        <p14:creationId xmlns:p14="http://schemas.microsoft.com/office/powerpoint/2010/main" val="387968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8A918F2-730F-24E8-D922-82B5BF372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3416"/>
            <a:ext cx="12192000" cy="408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899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9A9A599-AD11-CDB7-AFD9-DEE2999CC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353"/>
            <a:ext cx="12192000" cy="3879636"/>
          </a:xfrm>
          <a:prstGeom prst="rect">
            <a:avLst/>
          </a:prstGeom>
        </p:spPr>
      </p:pic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863D7294-3EE9-21EC-C7B3-D774CD266A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29" y="3231740"/>
            <a:ext cx="131900" cy="12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0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A343C94-9BBE-46B7-8FF8-377FC801F13C}"/>
              </a:ext>
            </a:extLst>
          </p:cNvPr>
          <p:cNvSpPr txBox="1"/>
          <p:nvPr/>
        </p:nvSpPr>
        <p:spPr>
          <a:xfrm>
            <a:off x="3648972" y="577970"/>
            <a:ext cx="3977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Definir unidad de medida</a:t>
            </a:r>
            <a:endParaRPr lang="es-CR" sz="28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4347CD8-BE96-9263-B462-C319A598B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1190"/>
            <a:ext cx="12192000" cy="440510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D9199FF-55B6-E1C2-088B-5DD2F323FF60}"/>
              </a:ext>
            </a:extLst>
          </p:cNvPr>
          <p:cNvSpPr txBox="1"/>
          <p:nvPr/>
        </p:nvSpPr>
        <p:spPr>
          <a:xfrm>
            <a:off x="85326" y="1734387"/>
            <a:ext cx="3848318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000" dirty="0"/>
              <a:t>Se define la unidad de medida</a:t>
            </a:r>
            <a:endParaRPr lang="es-CR" sz="1000" dirty="0"/>
          </a:p>
        </p:txBody>
      </p:sp>
    </p:spTree>
    <p:extLst>
      <p:ext uri="{BB962C8B-B14F-4D97-AF65-F5344CB8AC3E}">
        <p14:creationId xmlns:p14="http://schemas.microsoft.com/office/powerpoint/2010/main" val="278527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19BC4F-4190-FCAA-7D6D-1C1458A2D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581"/>
            <a:ext cx="12192000" cy="430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304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481D542-4682-C9DF-43B8-8DB35CE4C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6988"/>
            <a:ext cx="12192000" cy="430594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B8A133A-D9BA-3F0D-E395-8B6D22C94130}"/>
              </a:ext>
            </a:extLst>
          </p:cNvPr>
          <p:cNvSpPr txBox="1"/>
          <p:nvPr/>
        </p:nvSpPr>
        <p:spPr>
          <a:xfrm>
            <a:off x="1169850" y="2731772"/>
            <a:ext cx="595691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000" dirty="0"/>
              <a:t>100</a:t>
            </a:r>
            <a:endParaRPr lang="es-CR" sz="10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908267D-0451-148B-8468-46906FFA3409}"/>
              </a:ext>
            </a:extLst>
          </p:cNvPr>
          <p:cNvSpPr txBox="1"/>
          <p:nvPr/>
        </p:nvSpPr>
        <p:spPr>
          <a:xfrm>
            <a:off x="97299" y="3216289"/>
            <a:ext cx="3077222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000" dirty="0"/>
              <a:t>Se detallan los supuestos</a:t>
            </a:r>
            <a:endParaRPr lang="es-CR" sz="1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B325C03-F998-C785-C932-30DD0396FC3E}"/>
              </a:ext>
            </a:extLst>
          </p:cNvPr>
          <p:cNvSpPr txBox="1"/>
          <p:nvPr/>
        </p:nvSpPr>
        <p:spPr>
          <a:xfrm>
            <a:off x="189314" y="4244270"/>
            <a:ext cx="3330263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000" dirty="0"/>
              <a:t>Se detallan las notas técnicas</a:t>
            </a:r>
            <a:endParaRPr lang="es-CR" sz="1000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EF98B8BE-1BB0-9DFD-ACD0-6C6EDA63FCA9}"/>
              </a:ext>
            </a:extLst>
          </p:cNvPr>
          <p:cNvGrpSpPr/>
          <p:nvPr/>
        </p:nvGrpSpPr>
        <p:grpSpPr>
          <a:xfrm>
            <a:off x="3628831" y="1896727"/>
            <a:ext cx="7450838" cy="763840"/>
            <a:chOff x="3611578" y="1637934"/>
            <a:chExt cx="7450838" cy="763840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095CD06E-55F8-6917-098A-6013B52054DF}"/>
                </a:ext>
              </a:extLst>
            </p:cNvPr>
            <p:cNvGrpSpPr/>
            <p:nvPr/>
          </p:nvGrpSpPr>
          <p:grpSpPr>
            <a:xfrm>
              <a:off x="3611578" y="1637934"/>
              <a:ext cx="4137207" cy="763840"/>
              <a:chOff x="3668991" y="5385493"/>
              <a:chExt cx="4137207" cy="763840"/>
            </a:xfrm>
          </p:grpSpPr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64A05D27-FFEB-A250-2127-D25747AF6FAB}"/>
                  </a:ext>
                </a:extLst>
              </p:cNvPr>
              <p:cNvSpPr txBox="1"/>
              <p:nvPr/>
            </p:nvSpPr>
            <p:spPr>
              <a:xfrm>
                <a:off x="4176141" y="5385493"/>
                <a:ext cx="3122906" cy="6001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s-ES" sz="1100" dirty="0"/>
                  <a:t>Estos campos los llena la unidad con la información que tenga disponible en concordancia con el producto</a:t>
                </a:r>
                <a:endParaRPr lang="es-CR" sz="1100" dirty="0"/>
              </a:p>
            </p:txBody>
          </p:sp>
          <p:sp>
            <p:nvSpPr>
              <p:cNvPr id="19" name="Cerrar llave 18">
                <a:extLst>
                  <a:ext uri="{FF2B5EF4-FFF2-40B4-BE49-F238E27FC236}">
                    <a16:creationId xmlns:a16="http://schemas.microsoft.com/office/drawing/2014/main" id="{781C5953-0B4B-3120-F296-B9A2DBADAED7}"/>
                  </a:ext>
                </a:extLst>
              </p:cNvPr>
              <p:cNvSpPr/>
              <p:nvPr/>
            </p:nvSpPr>
            <p:spPr>
              <a:xfrm rot="16200000">
                <a:off x="5596017" y="3939152"/>
                <a:ext cx="283155" cy="4137207"/>
              </a:xfrm>
              <a:prstGeom prst="rightBrac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R"/>
              </a:p>
            </p:txBody>
          </p:sp>
        </p:grp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F9721EEC-C33E-49B1-522A-F45C28AB71AE}"/>
                </a:ext>
              </a:extLst>
            </p:cNvPr>
            <p:cNvSpPr txBox="1"/>
            <p:nvPr/>
          </p:nvSpPr>
          <p:spPr>
            <a:xfrm>
              <a:off x="7939510" y="1960114"/>
              <a:ext cx="3122906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ES" sz="1100" dirty="0"/>
                <a:t>Si no se cuenta con esta información, puede dejarlos en cero</a:t>
              </a:r>
              <a:endParaRPr lang="es-CR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068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8FAA019-CF05-36C8-B0EB-478FF8CBE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1190"/>
            <a:ext cx="12192000" cy="472164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2986033-EAD3-2C53-8A0A-706CA7BC7AF1}"/>
              </a:ext>
            </a:extLst>
          </p:cNvPr>
          <p:cNvSpPr txBox="1"/>
          <p:nvPr/>
        </p:nvSpPr>
        <p:spPr>
          <a:xfrm>
            <a:off x="3648972" y="577970"/>
            <a:ext cx="3033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Definir el indicador</a:t>
            </a:r>
            <a:endParaRPr lang="es-CR" sz="28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4199C48-5E5D-39D1-0FE2-7ACB6C37C403}"/>
              </a:ext>
            </a:extLst>
          </p:cNvPr>
          <p:cNvSpPr txBox="1"/>
          <p:nvPr/>
        </p:nvSpPr>
        <p:spPr>
          <a:xfrm>
            <a:off x="105925" y="1698040"/>
            <a:ext cx="3077222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000" dirty="0"/>
              <a:t>Se define el indicador</a:t>
            </a:r>
            <a:endParaRPr lang="es-CR" sz="1000" dirty="0"/>
          </a:p>
        </p:txBody>
      </p:sp>
    </p:spTree>
    <p:extLst>
      <p:ext uri="{BB962C8B-B14F-4D97-AF65-F5344CB8AC3E}">
        <p14:creationId xmlns:p14="http://schemas.microsoft.com/office/powerpoint/2010/main" val="154569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C95A0B-F5ED-EA1C-17A9-F514E9F08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2994"/>
            <a:ext cx="12192000" cy="515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49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BBF7926-6BD2-7B10-35E3-0AB24775F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47F9709B-A7CD-C8DA-9F1F-53C1D9E423C1}"/>
              </a:ext>
            </a:extLst>
          </p:cNvPr>
          <p:cNvSpPr/>
          <p:nvPr/>
        </p:nvSpPr>
        <p:spPr>
          <a:xfrm>
            <a:off x="5214796" y="2734147"/>
            <a:ext cx="1756372" cy="23539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629BA29-4221-C560-D978-BC25077F2FF3}"/>
              </a:ext>
            </a:extLst>
          </p:cNvPr>
          <p:cNvSpPr txBox="1"/>
          <p:nvPr/>
        </p:nvSpPr>
        <p:spPr>
          <a:xfrm>
            <a:off x="5413973" y="2721037"/>
            <a:ext cx="1208985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1100" dirty="0"/>
              <a:t>Usuario del portal</a:t>
            </a:r>
            <a:endParaRPr lang="es-CR" sz="11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0741575-8E04-8411-03F5-11ACC3522BCE}"/>
              </a:ext>
            </a:extLst>
          </p:cNvPr>
          <p:cNvSpPr/>
          <p:nvPr/>
        </p:nvSpPr>
        <p:spPr>
          <a:xfrm>
            <a:off x="5214797" y="3193610"/>
            <a:ext cx="2308634" cy="2616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309DCB4-C46A-DFDD-EE97-9D0959F3055F}"/>
              </a:ext>
            </a:extLst>
          </p:cNvPr>
          <p:cNvSpPr txBox="1"/>
          <p:nvPr/>
        </p:nvSpPr>
        <p:spPr>
          <a:xfrm>
            <a:off x="5413973" y="3193610"/>
            <a:ext cx="1420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/>
              <a:t>Contraseña del portal</a:t>
            </a:r>
            <a:endParaRPr lang="es-CR" sz="1100" dirty="0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A72111F7-A4CA-7F64-119E-E2883B56C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80" y="677643"/>
            <a:ext cx="6341534" cy="612775"/>
          </a:xfrm>
        </p:spPr>
        <p:txBody>
          <a:bodyPr>
            <a:normAutofit fontScale="92500"/>
          </a:bodyPr>
          <a:lstStyle/>
          <a:p>
            <a:pPr algn="ctr"/>
            <a:r>
              <a:rPr lang="es-ES" dirty="0"/>
              <a:t>www.sippresproyectos.ucr.ac.cr/sippres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6833795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504F50F-A890-457E-7E55-58F3EDBDA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362"/>
            <a:ext cx="12192000" cy="524759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A5D9BA4-9AD1-BFB8-02BB-05B888B1EC12}"/>
              </a:ext>
            </a:extLst>
          </p:cNvPr>
          <p:cNvSpPr txBox="1"/>
          <p:nvPr/>
        </p:nvSpPr>
        <p:spPr>
          <a:xfrm>
            <a:off x="773035" y="2757651"/>
            <a:ext cx="595691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000" dirty="0"/>
              <a:t>100</a:t>
            </a:r>
            <a:endParaRPr lang="es-CR" sz="10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24A246-CA5A-3A78-0100-E34749F1E9F4}"/>
              </a:ext>
            </a:extLst>
          </p:cNvPr>
          <p:cNvSpPr txBox="1"/>
          <p:nvPr/>
        </p:nvSpPr>
        <p:spPr>
          <a:xfrm>
            <a:off x="105925" y="3429000"/>
            <a:ext cx="4871517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000" dirty="0"/>
              <a:t>Se detalla la fórmula de cálculo y otros elementos como variables utilizadas</a:t>
            </a:r>
            <a:endParaRPr lang="es-CR" sz="1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1D29456-C40F-A412-B153-EDF21573A88B}"/>
              </a:ext>
            </a:extLst>
          </p:cNvPr>
          <p:cNvSpPr txBox="1"/>
          <p:nvPr/>
        </p:nvSpPr>
        <p:spPr>
          <a:xfrm>
            <a:off x="1166975" y="4401259"/>
            <a:ext cx="595691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000" dirty="0"/>
              <a:t>100</a:t>
            </a:r>
            <a:endParaRPr lang="es-CR" sz="1000" dirty="0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FA56A026-E61E-2DF9-B628-5C25DCA75A0C}"/>
              </a:ext>
            </a:extLst>
          </p:cNvPr>
          <p:cNvCxnSpPr>
            <a:cxnSpLocks/>
          </p:cNvCxnSpPr>
          <p:nvPr/>
        </p:nvCxnSpPr>
        <p:spPr>
          <a:xfrm flipH="1">
            <a:off x="9989388" y="5572664"/>
            <a:ext cx="871268" cy="388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E35894E-4746-869A-F0A4-59E229731DA2}"/>
              </a:ext>
            </a:extLst>
          </p:cNvPr>
          <p:cNvSpPr txBox="1"/>
          <p:nvPr/>
        </p:nvSpPr>
        <p:spPr>
          <a:xfrm>
            <a:off x="8403633" y="5801264"/>
            <a:ext cx="1585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Clic en guardar</a:t>
            </a:r>
            <a:endParaRPr lang="es-CR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2698BFFA-23B3-1FC0-DBCF-D91442A274DB}"/>
              </a:ext>
            </a:extLst>
          </p:cNvPr>
          <p:cNvGrpSpPr/>
          <p:nvPr/>
        </p:nvGrpSpPr>
        <p:grpSpPr>
          <a:xfrm>
            <a:off x="3611578" y="3552110"/>
            <a:ext cx="7450838" cy="763840"/>
            <a:chOff x="3611578" y="1637934"/>
            <a:chExt cx="7450838" cy="763840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D64453F-C7CB-D29E-8674-5CD4DE00078F}"/>
                </a:ext>
              </a:extLst>
            </p:cNvPr>
            <p:cNvGrpSpPr/>
            <p:nvPr/>
          </p:nvGrpSpPr>
          <p:grpSpPr>
            <a:xfrm>
              <a:off x="3611578" y="1637934"/>
              <a:ext cx="4137207" cy="763840"/>
              <a:chOff x="3668991" y="5385493"/>
              <a:chExt cx="4137207" cy="763840"/>
            </a:xfrm>
          </p:grpSpPr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5603918A-76DB-8400-ACCC-7C36FDE7CC15}"/>
                  </a:ext>
                </a:extLst>
              </p:cNvPr>
              <p:cNvSpPr txBox="1"/>
              <p:nvPr/>
            </p:nvSpPr>
            <p:spPr>
              <a:xfrm>
                <a:off x="4176141" y="5385493"/>
                <a:ext cx="3122906" cy="6001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s-ES" sz="1100" dirty="0"/>
                  <a:t>Estos campos los llena la unidad con la información que tenga disponible en concordancia con el producto</a:t>
                </a:r>
                <a:endParaRPr lang="es-CR" sz="1100" dirty="0"/>
              </a:p>
            </p:txBody>
          </p:sp>
          <p:sp>
            <p:nvSpPr>
              <p:cNvPr id="18" name="Cerrar llave 17">
                <a:extLst>
                  <a:ext uri="{FF2B5EF4-FFF2-40B4-BE49-F238E27FC236}">
                    <a16:creationId xmlns:a16="http://schemas.microsoft.com/office/drawing/2014/main" id="{95C0A071-C458-6641-A42F-BFA45B53BCC2}"/>
                  </a:ext>
                </a:extLst>
              </p:cNvPr>
              <p:cNvSpPr/>
              <p:nvPr/>
            </p:nvSpPr>
            <p:spPr>
              <a:xfrm rot="16200000">
                <a:off x="5596017" y="3939152"/>
                <a:ext cx="283155" cy="4137207"/>
              </a:xfrm>
              <a:prstGeom prst="rightBrac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R"/>
              </a:p>
            </p:txBody>
          </p:sp>
        </p:grp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1284371A-D425-3D9E-6D64-DDEE1B604477}"/>
                </a:ext>
              </a:extLst>
            </p:cNvPr>
            <p:cNvSpPr txBox="1"/>
            <p:nvPr/>
          </p:nvSpPr>
          <p:spPr>
            <a:xfrm>
              <a:off x="7939510" y="1960114"/>
              <a:ext cx="3122906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ES" sz="1100" dirty="0"/>
                <a:t>Si no se cuenta con esta información, puede dejarlos en cero</a:t>
              </a:r>
              <a:endParaRPr lang="es-CR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4883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A759D9C-41B1-6845-4A61-A94C20248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50450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23BB3C6-2E6F-205A-0190-F61D8067BFEB}"/>
              </a:ext>
            </a:extLst>
          </p:cNvPr>
          <p:cNvSpPr txBox="1"/>
          <p:nvPr/>
        </p:nvSpPr>
        <p:spPr>
          <a:xfrm>
            <a:off x="153909" y="5504507"/>
            <a:ext cx="1041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Nota: </a:t>
            </a:r>
            <a:r>
              <a:rPr lang="es-ES" sz="1400" dirty="0"/>
              <a:t>La cantidad máxima de productos  es de 7, 10 unidades de medida y 10 indicadores.</a:t>
            </a:r>
            <a:endParaRPr lang="es-C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AF00B5F-8304-DAF0-214B-7EF372BDD3E6}"/>
              </a:ext>
            </a:extLst>
          </p:cNvPr>
          <p:cNvSpPr txBox="1"/>
          <p:nvPr/>
        </p:nvSpPr>
        <p:spPr>
          <a:xfrm>
            <a:off x="185539" y="5873839"/>
            <a:ext cx="11093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Esta regla 7,10,10 aplica, solamente  a la opción </a:t>
            </a:r>
            <a:r>
              <a:rPr lang="es-ES" sz="1400" b="1" u="sng" dirty="0"/>
              <a:t>otro producto</a:t>
            </a:r>
            <a:r>
              <a:rPr lang="es-ES" sz="1400" dirty="0"/>
              <a:t> ,  si el producto es de los predeterminados la cantidad de unidades de medida e indicadores va a depender de la cantidad asociada en el catálogo.</a:t>
            </a:r>
            <a:endParaRPr lang="es-CR" sz="1400" dirty="0"/>
          </a:p>
        </p:txBody>
      </p:sp>
    </p:spTree>
    <p:extLst>
      <p:ext uri="{BB962C8B-B14F-4D97-AF65-F5344CB8AC3E}">
        <p14:creationId xmlns:p14="http://schemas.microsoft.com/office/powerpoint/2010/main" val="42358227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21BD86-873F-D46E-2BCC-1981775E2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71268"/>
            <a:ext cx="9144000" cy="1517320"/>
          </a:xfrm>
        </p:spPr>
        <p:txBody>
          <a:bodyPr/>
          <a:lstStyle/>
          <a:p>
            <a:r>
              <a:rPr lang="es-419" b="1" dirty="0"/>
              <a:t>Solicitud de Presupuesto</a:t>
            </a:r>
            <a:endParaRPr lang="es-CR" b="1" dirty="0"/>
          </a:p>
        </p:txBody>
      </p:sp>
    </p:spTree>
    <p:extLst>
      <p:ext uri="{BB962C8B-B14F-4D97-AF65-F5344CB8AC3E}">
        <p14:creationId xmlns:p14="http://schemas.microsoft.com/office/powerpoint/2010/main" val="5888927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65407D64-660D-45AB-2293-A5824B54409A}"/>
                  </a:ext>
                </a:extLst>
              </p14:cNvPr>
              <p14:cNvContentPartPr/>
              <p14:nvPr/>
            </p14:nvContentPartPr>
            <p14:xfrm>
              <a:off x="1689444" y="1952793"/>
              <a:ext cx="518040" cy="8028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65407D64-660D-45AB-2293-A5824B54409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3324" y="1946673"/>
                <a:ext cx="530280" cy="9252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Imagen 11">
            <a:extLst>
              <a:ext uri="{FF2B5EF4-FFF2-40B4-BE49-F238E27FC236}">
                <a16:creationId xmlns:a16="http://schemas.microsoft.com/office/drawing/2014/main" id="{2497847C-5054-D189-8378-2E66F196E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9F0A3FA-538B-1658-ECF1-0693EBFBAFEE}"/>
              </a:ext>
            </a:extLst>
          </p:cNvPr>
          <p:cNvSpPr/>
          <p:nvPr/>
        </p:nvSpPr>
        <p:spPr>
          <a:xfrm>
            <a:off x="7155716" y="3429000"/>
            <a:ext cx="743205" cy="162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F34317-6B66-8D32-D6C2-2A1CED60B11A}"/>
              </a:ext>
            </a:extLst>
          </p:cNvPr>
          <p:cNvSpPr txBox="1"/>
          <p:nvPr/>
        </p:nvSpPr>
        <p:spPr>
          <a:xfrm>
            <a:off x="1529707" y="1926915"/>
            <a:ext cx="1515574" cy="2162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100" dirty="0"/>
              <a:t>100,000</a:t>
            </a:r>
            <a:endParaRPr lang="es-CR" sz="1100" dirty="0"/>
          </a:p>
        </p:txBody>
      </p:sp>
    </p:spTree>
    <p:extLst>
      <p:ext uri="{BB962C8B-B14F-4D97-AF65-F5344CB8AC3E}">
        <p14:creationId xmlns:p14="http://schemas.microsoft.com/office/powerpoint/2010/main" val="7816501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276733C5-355A-D173-CF21-F502215A7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E1C96FE-5CDE-2998-A7A0-6D810EC8E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062" y="3162933"/>
            <a:ext cx="6862645" cy="19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2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5304FF-A6CE-A03E-8F49-21CA7C6B2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574"/>
            <a:ext cx="12192000" cy="6866574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4CA93921-30B3-7E21-4425-A37529774D82}"/>
              </a:ext>
            </a:extLst>
          </p:cNvPr>
          <p:cNvCxnSpPr>
            <a:cxnSpLocks/>
          </p:cNvCxnSpPr>
          <p:nvPr/>
        </p:nvCxnSpPr>
        <p:spPr>
          <a:xfrm flipH="1" flipV="1">
            <a:off x="836763" y="5762445"/>
            <a:ext cx="1984075" cy="5607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527B8838-E5BF-3637-80F2-B6B2D2F40BB3}"/>
              </a:ext>
            </a:extLst>
          </p:cNvPr>
          <p:cNvSpPr txBox="1"/>
          <p:nvPr/>
        </p:nvSpPr>
        <p:spPr>
          <a:xfrm>
            <a:off x="2820838" y="6138496"/>
            <a:ext cx="3209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Dar clic en Guardar solicitud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570971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068B961-27F2-8820-5975-AC299DB60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20" y="3592946"/>
            <a:ext cx="1133445" cy="36216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5C9766-1089-2C9D-5AA2-901B23C54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0"/>
            <a:ext cx="12192000" cy="685418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DBEE388-E1E1-F8F0-BDFA-DAF100C89FA7}"/>
              </a:ext>
            </a:extLst>
          </p:cNvPr>
          <p:cNvSpPr txBox="1"/>
          <p:nvPr/>
        </p:nvSpPr>
        <p:spPr>
          <a:xfrm>
            <a:off x="425525" y="4455611"/>
            <a:ext cx="8925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Repetir este proceso hasta que el </a:t>
            </a:r>
            <a:r>
              <a:rPr lang="es-419" b="1" u="sng" dirty="0"/>
              <a:t>monto por repartir sea igual  a CERO</a:t>
            </a:r>
            <a:r>
              <a:rPr lang="es-419" dirty="0"/>
              <a:t>.</a:t>
            </a:r>
            <a:endParaRPr lang="es-CR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49F97AE-3721-8DFA-DF10-CDC7579AD6E7}"/>
              </a:ext>
            </a:extLst>
          </p:cNvPr>
          <p:cNvSpPr txBox="1"/>
          <p:nvPr/>
        </p:nvSpPr>
        <p:spPr>
          <a:xfrm>
            <a:off x="1529707" y="1959445"/>
            <a:ext cx="902942" cy="19655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100" dirty="0"/>
              <a:t>100,000</a:t>
            </a:r>
            <a:endParaRPr lang="es-CR" sz="11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6150FCA-267C-0BCB-F39A-9FF7671F2861}"/>
              </a:ext>
            </a:extLst>
          </p:cNvPr>
          <p:cNvSpPr txBox="1"/>
          <p:nvPr/>
        </p:nvSpPr>
        <p:spPr>
          <a:xfrm>
            <a:off x="1529707" y="2395866"/>
            <a:ext cx="902942" cy="2162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100" dirty="0"/>
              <a:t>0</a:t>
            </a:r>
            <a:endParaRPr lang="es-CR" sz="1100" dirty="0"/>
          </a:p>
        </p:txBody>
      </p:sp>
    </p:spTree>
    <p:extLst>
      <p:ext uri="{BB962C8B-B14F-4D97-AF65-F5344CB8AC3E}">
        <p14:creationId xmlns:p14="http://schemas.microsoft.com/office/powerpoint/2010/main" val="31784331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0B230A1-F7F5-CB60-F165-2B9B5855B14A}"/>
              </a:ext>
            </a:extLst>
          </p:cNvPr>
          <p:cNvSpPr txBox="1"/>
          <p:nvPr/>
        </p:nvSpPr>
        <p:spPr>
          <a:xfrm>
            <a:off x="1794181" y="982261"/>
            <a:ext cx="82157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6000" b="1" dirty="0"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br>
              <a:rPr lang="es-ES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6000" b="1" dirty="0">
                <a:latin typeface="Arial" panose="020B0604020202020204" pitchFamily="34" charset="0"/>
                <a:cs typeface="Arial" panose="020B0604020202020204" pitchFamily="34" charset="0"/>
              </a:rPr>
              <a:t>adicional de la unidad</a:t>
            </a:r>
            <a:endParaRPr lang="es-CR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359D1B1-C5D1-C171-5DA6-6E21B2ECBE21}"/>
              </a:ext>
            </a:extLst>
          </p:cNvPr>
          <p:cNvSpPr txBox="1"/>
          <p:nvPr/>
        </p:nvSpPr>
        <p:spPr>
          <a:xfrm flipH="1">
            <a:off x="1149018" y="3244334"/>
            <a:ext cx="608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En este tipo de presupuesto se </a:t>
            </a:r>
            <a:r>
              <a:rPr lang="es-ES" b="1" u="sng" dirty="0"/>
              <a:t>solicita régimen becario </a:t>
            </a:r>
            <a:endParaRPr lang="es-CR" b="1" u="sng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25AA9DA-82DF-CED9-1F1A-2039062DB265}"/>
              </a:ext>
            </a:extLst>
          </p:cNvPr>
          <p:cNvSpPr txBox="1"/>
          <p:nvPr/>
        </p:nvSpPr>
        <p:spPr>
          <a:xfrm flipH="1">
            <a:off x="1149018" y="3625338"/>
            <a:ext cx="8971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Además, aquellos </a:t>
            </a:r>
            <a:r>
              <a:rPr lang="es-ES" b="1" u="sng" dirty="0"/>
              <a:t>objetos del gasto </a:t>
            </a:r>
            <a:r>
              <a:rPr lang="es-ES" dirty="0"/>
              <a:t>que se utilizaran como apoyo al presupuesto ordinario</a:t>
            </a:r>
            <a:endParaRPr lang="es-C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648289-5E9C-25A9-3AC6-86B0563C9031}"/>
              </a:ext>
            </a:extLst>
          </p:cNvPr>
          <p:cNvSpPr txBox="1"/>
          <p:nvPr/>
        </p:nvSpPr>
        <p:spPr>
          <a:xfrm>
            <a:off x="2260958" y="4767767"/>
            <a:ext cx="7991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Formular presupuesto adicional</a:t>
            </a:r>
            <a:endParaRPr lang="es-C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1817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1EC8E24-C06D-2E36-0F7C-DB6E4E071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DF069A9F-7CE2-979B-A8C2-3F4FC840A5D4}"/>
              </a:ext>
            </a:extLst>
          </p:cNvPr>
          <p:cNvCxnSpPr>
            <a:cxnSpLocks/>
          </p:cNvCxnSpPr>
          <p:nvPr/>
        </p:nvCxnSpPr>
        <p:spPr>
          <a:xfrm flipV="1">
            <a:off x="1155940" y="979910"/>
            <a:ext cx="1006214" cy="417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D1601973-2797-D542-48F4-906648FAC4AB}"/>
              </a:ext>
            </a:extLst>
          </p:cNvPr>
          <p:cNvSpPr txBox="1"/>
          <p:nvPr/>
        </p:nvSpPr>
        <p:spPr>
          <a:xfrm>
            <a:off x="2136106" y="741948"/>
            <a:ext cx="4385465" cy="3693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Dar clic sobre el botón de nuevo proyecto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5666503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CDC7553-EE3D-9498-2C37-4A1F509C2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59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D846FFC9-9846-4DB6-95AC-0AF2E473F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DA95047-A9F8-EFF4-3429-B236F5A189C0}"/>
              </a:ext>
            </a:extLst>
          </p:cNvPr>
          <p:cNvSpPr txBox="1"/>
          <p:nvPr/>
        </p:nvSpPr>
        <p:spPr>
          <a:xfrm>
            <a:off x="5129932" y="4557847"/>
            <a:ext cx="181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Pantalla de inicio</a:t>
            </a:r>
            <a:endParaRPr lang="es-CR" b="1" dirty="0"/>
          </a:p>
        </p:txBody>
      </p:sp>
      <p:sp>
        <p:nvSpPr>
          <p:cNvPr id="3" name="Cerrar llave 2">
            <a:extLst>
              <a:ext uri="{FF2B5EF4-FFF2-40B4-BE49-F238E27FC236}">
                <a16:creationId xmlns:a16="http://schemas.microsoft.com/office/drawing/2014/main" id="{DC7C6940-18E3-D4EE-1F4B-33090F6B0D74}"/>
              </a:ext>
            </a:extLst>
          </p:cNvPr>
          <p:cNvSpPr/>
          <p:nvPr/>
        </p:nvSpPr>
        <p:spPr>
          <a:xfrm rot="5400000">
            <a:off x="5736524" y="-1811211"/>
            <a:ext cx="715993" cy="1188720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9215517-CACD-B58D-216E-792E0BD5DF5B}"/>
              </a:ext>
            </a:extLst>
          </p:cNvPr>
          <p:cNvSpPr/>
          <p:nvPr/>
        </p:nvSpPr>
        <p:spPr>
          <a:xfrm>
            <a:off x="71021" y="523783"/>
            <a:ext cx="4145872" cy="3071673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noFill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DE9F548-189D-014B-A921-405381BB5E8A}"/>
              </a:ext>
            </a:extLst>
          </p:cNvPr>
          <p:cNvSpPr/>
          <p:nvPr/>
        </p:nvSpPr>
        <p:spPr>
          <a:xfrm>
            <a:off x="71021" y="612559"/>
            <a:ext cx="4145872" cy="479394"/>
          </a:xfrm>
          <a:prstGeom prst="round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052664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F43C146-62D3-FC32-6436-6455B6C7B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80D73845-2A8F-8D96-C5C5-D5905088F673}"/>
              </a:ext>
            </a:extLst>
          </p:cNvPr>
          <p:cNvCxnSpPr/>
          <p:nvPr/>
        </p:nvCxnSpPr>
        <p:spPr>
          <a:xfrm>
            <a:off x="2661719" y="4218915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8DA9A4AF-A364-9B1B-997C-35BD0EC57C39}"/>
              </a:ext>
            </a:extLst>
          </p:cNvPr>
          <p:cNvSpPr txBox="1"/>
          <p:nvPr/>
        </p:nvSpPr>
        <p:spPr>
          <a:xfrm>
            <a:off x="3576119" y="4034249"/>
            <a:ext cx="5928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Seleccionamos el tipo de presupuesto adicional de la unidad</a:t>
            </a:r>
            <a:endParaRPr lang="es-CR" b="1" dirty="0"/>
          </a:p>
        </p:txBody>
      </p:sp>
    </p:spTree>
    <p:extLst>
      <p:ext uri="{BB962C8B-B14F-4D97-AF65-F5344CB8AC3E}">
        <p14:creationId xmlns:p14="http://schemas.microsoft.com/office/powerpoint/2010/main" val="31610246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CB198ED-75FA-7F9B-B9F7-9B84468BF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97831FB9-5AFC-4996-E75A-4D384FBA8F17}"/>
              </a:ext>
            </a:extLst>
          </p:cNvPr>
          <p:cNvSpPr/>
          <p:nvPr/>
        </p:nvSpPr>
        <p:spPr>
          <a:xfrm>
            <a:off x="923453" y="2951430"/>
            <a:ext cx="443620" cy="19917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2F5CF1-0C63-A81B-14C5-D408F4659E30}"/>
              </a:ext>
            </a:extLst>
          </p:cNvPr>
          <p:cNvSpPr txBox="1"/>
          <p:nvPr/>
        </p:nvSpPr>
        <p:spPr>
          <a:xfrm>
            <a:off x="1367073" y="2860895"/>
            <a:ext cx="2417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Clic al botón de guardar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7132843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43604DA-62CC-4CA6-78A8-DDBDFE3A3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32F622AB-F029-6D13-339C-5DD9C05DD9D7}"/>
              </a:ext>
            </a:extLst>
          </p:cNvPr>
          <p:cNvGrpSpPr/>
          <p:nvPr/>
        </p:nvGrpSpPr>
        <p:grpSpPr>
          <a:xfrm>
            <a:off x="1043797" y="871481"/>
            <a:ext cx="8630761" cy="3094843"/>
            <a:chOff x="1984076" y="-1953763"/>
            <a:chExt cx="8630761" cy="3094843"/>
          </a:xfrm>
        </p:grpSpPr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E7BE2CBA-5F5B-71AC-C409-DB00B0B6CAE0}"/>
                </a:ext>
              </a:extLst>
            </p:cNvPr>
            <p:cNvCxnSpPr>
              <a:cxnSpLocks/>
            </p:cNvCxnSpPr>
            <p:nvPr/>
          </p:nvCxnSpPr>
          <p:spPr>
            <a:xfrm>
              <a:off x="2721061" y="-1953763"/>
              <a:ext cx="1329920" cy="26255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A6EC0B78-7A01-2A3E-C8EA-50CEB1649305}"/>
                </a:ext>
              </a:extLst>
            </p:cNvPr>
            <p:cNvSpPr txBox="1"/>
            <p:nvPr/>
          </p:nvSpPr>
          <p:spPr>
            <a:xfrm>
              <a:off x="1984076" y="771748"/>
              <a:ext cx="86307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Una vez guardado el proyecto se activan las pestañas de “Presupuesto” y Régimen becario</a:t>
              </a:r>
              <a:endParaRPr lang="es-CR" dirty="0"/>
            </a:p>
          </p:txBody>
        </p:sp>
      </p:grpSp>
      <p:sp>
        <p:nvSpPr>
          <p:cNvPr id="4" name="Cerrar llave 3">
            <a:extLst>
              <a:ext uri="{FF2B5EF4-FFF2-40B4-BE49-F238E27FC236}">
                <a16:creationId xmlns:a16="http://schemas.microsoft.com/office/drawing/2014/main" id="{96B96DB6-8E31-4053-EDCA-8C721431392C}"/>
              </a:ext>
            </a:extLst>
          </p:cNvPr>
          <p:cNvSpPr/>
          <p:nvPr/>
        </p:nvSpPr>
        <p:spPr>
          <a:xfrm rot="5400000">
            <a:off x="1638446" y="-95251"/>
            <a:ext cx="284672" cy="1648791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709551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61EF384-6556-06A2-5A40-ED61690F8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A384F5AC-8B6F-589F-BF28-25AF6F3118C0}"/>
              </a:ext>
            </a:extLst>
          </p:cNvPr>
          <p:cNvGrpSpPr/>
          <p:nvPr/>
        </p:nvGrpSpPr>
        <p:grpSpPr>
          <a:xfrm>
            <a:off x="1567063" y="1548143"/>
            <a:ext cx="4684781" cy="679835"/>
            <a:chOff x="1567063" y="1548143"/>
            <a:chExt cx="4684781" cy="679835"/>
          </a:xfrm>
        </p:grpSpPr>
        <p:sp>
          <p:nvSpPr>
            <p:cNvPr id="4" name="Flecha: a la derecha 3">
              <a:extLst>
                <a:ext uri="{FF2B5EF4-FFF2-40B4-BE49-F238E27FC236}">
                  <a16:creationId xmlns:a16="http://schemas.microsoft.com/office/drawing/2014/main" id="{3EBE86D8-1209-72DE-80F0-02158C8B8B9C}"/>
                </a:ext>
              </a:extLst>
            </p:cNvPr>
            <p:cNvSpPr/>
            <p:nvPr/>
          </p:nvSpPr>
          <p:spPr>
            <a:xfrm rot="19970875">
              <a:off x="1567063" y="1847733"/>
              <a:ext cx="1182939" cy="380245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BBD74442-5DBF-61D7-E60B-CEB8FC6323A0}"/>
                </a:ext>
              </a:extLst>
            </p:cNvPr>
            <p:cNvSpPr txBox="1"/>
            <p:nvPr/>
          </p:nvSpPr>
          <p:spPr>
            <a:xfrm>
              <a:off x="2643612" y="1548143"/>
              <a:ext cx="3608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Clic en botón nuevo objeto del gasto</a:t>
              </a:r>
              <a:endParaRPr lang="es-CR" dirty="0"/>
            </a:p>
          </p:txBody>
        </p:sp>
      </p:grpSp>
    </p:spTree>
    <p:extLst>
      <p:ext uri="{BB962C8B-B14F-4D97-AF65-F5344CB8AC3E}">
        <p14:creationId xmlns:p14="http://schemas.microsoft.com/office/powerpoint/2010/main" val="6211076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F5BBF01-8B9E-7A0A-2C6D-6AA6C1999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342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D3C4AA2-2027-86C2-02AD-950416CF8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124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98F62B2-F584-7A85-8C31-024C2C41F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AE05D2D-FC02-94DB-660E-AB0D53795050}"/>
              </a:ext>
            </a:extLst>
          </p:cNvPr>
          <p:cNvSpPr txBox="1"/>
          <p:nvPr/>
        </p:nvSpPr>
        <p:spPr>
          <a:xfrm>
            <a:off x="2845806" y="4381876"/>
            <a:ext cx="6500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Este proceso se debe repetir hasta haber incluido todos los objetos del gasto que sean requeridos</a:t>
            </a:r>
            <a:endParaRPr lang="es-CR" sz="2400" b="1" dirty="0"/>
          </a:p>
        </p:txBody>
      </p:sp>
    </p:spTree>
    <p:extLst>
      <p:ext uri="{BB962C8B-B14F-4D97-AF65-F5344CB8AC3E}">
        <p14:creationId xmlns:p14="http://schemas.microsoft.com/office/powerpoint/2010/main" val="15173516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92CFD73-0205-5989-0536-CAABB65CE47F}"/>
              </a:ext>
            </a:extLst>
          </p:cNvPr>
          <p:cNvSpPr txBox="1"/>
          <p:nvPr/>
        </p:nvSpPr>
        <p:spPr>
          <a:xfrm>
            <a:off x="2365089" y="1592723"/>
            <a:ext cx="69741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latin typeface="Arial" panose="020B0604020202020204" pitchFamily="34" charset="0"/>
                <a:cs typeface="Arial" panose="020B0604020202020204" pitchFamily="34" charset="0"/>
              </a:rPr>
              <a:t>Solicitud de Régimen Becario</a:t>
            </a:r>
            <a:endParaRPr lang="es-CR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E341C7-335C-931A-59FC-0E4A87A5C32F}"/>
              </a:ext>
            </a:extLst>
          </p:cNvPr>
          <p:cNvSpPr txBox="1"/>
          <p:nvPr/>
        </p:nvSpPr>
        <p:spPr>
          <a:xfrm>
            <a:off x="2167550" y="3812875"/>
            <a:ext cx="7369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/>
              <a:t>Las solicitudes se realizan por cantidad de horas y meses, </a:t>
            </a:r>
          </a:p>
          <a:p>
            <a:pPr algn="ctr"/>
            <a:r>
              <a:rPr lang="es-ES" sz="2400" dirty="0"/>
              <a:t>y no por objeto del gasto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24298996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CF9DD74-8AC9-12C8-8A94-921337A1A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92EA3D35-5AFB-E384-FFC7-A5C59FF27F21}"/>
              </a:ext>
            </a:extLst>
          </p:cNvPr>
          <p:cNvCxnSpPr/>
          <p:nvPr/>
        </p:nvCxnSpPr>
        <p:spPr>
          <a:xfrm>
            <a:off x="2172832" y="669956"/>
            <a:ext cx="2652665" cy="588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1A0671A0-4ECA-288F-BE51-1A38A5DA49FF}"/>
              </a:ext>
            </a:extLst>
          </p:cNvPr>
          <p:cNvSpPr txBox="1"/>
          <p:nvPr/>
        </p:nvSpPr>
        <p:spPr>
          <a:xfrm>
            <a:off x="4810037" y="1073766"/>
            <a:ext cx="437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Dar clic sobre la pestaña de Régimen becario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9714462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4E91C26-C7A0-B939-D74B-3EC22235B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179B4C1C-FE58-D486-C7B5-159D6BC5E920}"/>
              </a:ext>
            </a:extLst>
          </p:cNvPr>
          <p:cNvCxnSpPr/>
          <p:nvPr/>
        </p:nvCxnSpPr>
        <p:spPr>
          <a:xfrm>
            <a:off x="851026" y="2697933"/>
            <a:ext cx="2190938" cy="15843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CF3F4EA3-191B-BAAE-ECFF-337C85A83B37}"/>
              </a:ext>
            </a:extLst>
          </p:cNvPr>
          <p:cNvSpPr txBox="1"/>
          <p:nvPr/>
        </p:nvSpPr>
        <p:spPr>
          <a:xfrm>
            <a:off x="2055136" y="4227968"/>
            <a:ext cx="32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Dar clic sobre el botón de nuevo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738645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4B12C-C32A-883A-59BF-10ECC3C1C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372" y="2277440"/>
            <a:ext cx="7464565" cy="760942"/>
          </a:xfrm>
        </p:spPr>
        <p:txBody>
          <a:bodyPr/>
          <a:lstStyle/>
          <a:p>
            <a:pPr algn="ctr"/>
            <a:r>
              <a:rPr lang="es-ES" sz="4400" b="1" dirty="0"/>
              <a:t>Formular </a:t>
            </a:r>
            <a:br>
              <a:rPr lang="es-ES" sz="4400" b="1" dirty="0"/>
            </a:br>
            <a:r>
              <a:rPr lang="es-ES" sz="4400" b="1" dirty="0"/>
              <a:t>Presupuesto Ordinario</a:t>
            </a:r>
            <a:endParaRPr lang="es-CR" b="1" dirty="0"/>
          </a:p>
        </p:txBody>
      </p:sp>
    </p:spTree>
    <p:extLst>
      <p:ext uri="{BB962C8B-B14F-4D97-AF65-F5344CB8AC3E}">
        <p14:creationId xmlns:p14="http://schemas.microsoft.com/office/powerpoint/2010/main" val="10902931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EA1CE27-AE72-CB99-6353-9466CB80A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168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2173038-A77B-4732-A133-DD3516E0D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845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7D81F65-4B8B-4F4E-E48B-54D7EC5A8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776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671B47-57CB-241A-99BF-2E0A9603A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A0AC15D4-24C4-0C11-86F1-7FAB1EAE2428}"/>
              </a:ext>
            </a:extLst>
          </p:cNvPr>
          <p:cNvCxnSpPr/>
          <p:nvPr/>
        </p:nvCxnSpPr>
        <p:spPr>
          <a:xfrm>
            <a:off x="759125" y="4494362"/>
            <a:ext cx="1509622" cy="845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C28CB294-4090-FE6C-A1C2-BDD95760783B}"/>
              </a:ext>
            </a:extLst>
          </p:cNvPr>
          <p:cNvSpPr txBox="1"/>
          <p:nvPr/>
        </p:nvSpPr>
        <p:spPr>
          <a:xfrm>
            <a:off x="2268747" y="5155085"/>
            <a:ext cx="2688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Clic en el botón de agregar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020315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AAA2662-EE01-1CDE-7B46-E5701F178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862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FE3898-01E0-7184-F951-3546D8A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765" y="2275876"/>
            <a:ext cx="9368287" cy="1394664"/>
          </a:xfrm>
        </p:spPr>
        <p:txBody>
          <a:bodyPr>
            <a:noAutofit/>
          </a:bodyPr>
          <a:lstStyle/>
          <a:p>
            <a:pPr algn="ctr"/>
            <a:r>
              <a:rPr lang="es-419" sz="6000" b="1" dirty="0"/>
              <a:t>Formulación presupuesto de Adquisición de Equipo</a:t>
            </a:r>
            <a:endParaRPr lang="es-CR" sz="6000" b="1" dirty="0"/>
          </a:p>
        </p:txBody>
      </p:sp>
    </p:spTree>
    <p:extLst>
      <p:ext uri="{BB962C8B-B14F-4D97-AF65-F5344CB8AC3E}">
        <p14:creationId xmlns:p14="http://schemas.microsoft.com/office/powerpoint/2010/main" val="41502680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73E2F5DE-190E-DD24-43EC-EF6A4B97F1B9}"/>
              </a:ext>
            </a:extLst>
          </p:cNvPr>
          <p:cNvCxnSpPr>
            <a:cxnSpLocks/>
          </p:cNvCxnSpPr>
          <p:nvPr/>
        </p:nvCxnSpPr>
        <p:spPr>
          <a:xfrm flipH="1" flipV="1">
            <a:off x="1242204" y="1587260"/>
            <a:ext cx="1716657" cy="5290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D576B7A8-CC6F-CDDE-B8A9-840A92618AB1}"/>
              </a:ext>
            </a:extLst>
          </p:cNvPr>
          <p:cNvSpPr txBox="1"/>
          <p:nvPr/>
        </p:nvSpPr>
        <p:spPr>
          <a:xfrm>
            <a:off x="2968926" y="1931616"/>
            <a:ext cx="30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Dar clic Nuevo Proyecto</a:t>
            </a:r>
            <a:endParaRPr lang="es-C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24D222-DC54-2612-FCE4-2695FE02C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CD5E8D3C-6DE6-AE84-CB51-98B0EAD4AAE7}"/>
              </a:ext>
            </a:extLst>
          </p:cNvPr>
          <p:cNvCxnSpPr>
            <a:cxnSpLocks/>
          </p:cNvCxnSpPr>
          <p:nvPr/>
        </p:nvCxnSpPr>
        <p:spPr>
          <a:xfrm flipV="1">
            <a:off x="1240719" y="1184107"/>
            <a:ext cx="859813" cy="4031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B6D87CFE-47BD-FC7F-919E-058111E4AB81}"/>
              </a:ext>
            </a:extLst>
          </p:cNvPr>
          <p:cNvSpPr txBox="1"/>
          <p:nvPr/>
        </p:nvSpPr>
        <p:spPr>
          <a:xfrm>
            <a:off x="2100532" y="751401"/>
            <a:ext cx="4403785" cy="3693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Dar clic sobre el botón de nuevo proyecto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60727934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8191EFD-15C0-5BE1-ED74-D2AEF902E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2C79458-CA76-8120-7BA1-FB041B472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273" y="2260611"/>
            <a:ext cx="4423780" cy="148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AD5AB7B-D180-9AEE-6AE5-7C892CE85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703"/>
            <a:ext cx="12192000" cy="687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4995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51ECD3-BB04-445E-693C-87706A19A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384E2C-BC28-7BE7-F12A-FD8C039AF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A47DFC-6BDC-B0BA-E631-CC8DB4572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1084"/>
            <a:ext cx="12192000" cy="5775832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036AD815-648A-28D7-7B03-92FEE9526838}"/>
              </a:ext>
            </a:extLst>
          </p:cNvPr>
          <p:cNvCxnSpPr/>
          <p:nvPr/>
        </p:nvCxnSpPr>
        <p:spPr>
          <a:xfrm flipH="1" flipV="1">
            <a:off x="741873" y="3165894"/>
            <a:ext cx="1932317" cy="5952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421FB542-333E-7158-BCF4-01C49E1F2396}"/>
              </a:ext>
            </a:extLst>
          </p:cNvPr>
          <p:cNvSpPr txBox="1"/>
          <p:nvPr/>
        </p:nvSpPr>
        <p:spPr>
          <a:xfrm>
            <a:off x="2820839" y="3623094"/>
            <a:ext cx="3209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Dar clic en Guardar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856938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E3950-2595-3F58-B1C6-C977458B3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BAAE06C2-B89D-2754-F173-A12A5962F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B522B4E0-6D7F-15BC-A599-9A6F1F167522}"/>
              </a:ext>
            </a:extLst>
          </p:cNvPr>
          <p:cNvCxnSpPr>
            <a:cxnSpLocks/>
          </p:cNvCxnSpPr>
          <p:nvPr/>
        </p:nvCxnSpPr>
        <p:spPr>
          <a:xfrm flipH="1">
            <a:off x="1511929" y="1602463"/>
            <a:ext cx="20008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B1865B64-3029-8957-7C64-CBC005044A96}"/>
              </a:ext>
            </a:extLst>
          </p:cNvPr>
          <p:cNvSpPr txBox="1"/>
          <p:nvPr/>
        </p:nvSpPr>
        <p:spPr>
          <a:xfrm>
            <a:off x="3512745" y="1417797"/>
            <a:ext cx="2411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Dar clic sobre la opción 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56213010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A84B048-54C7-AF8F-7B01-FB58EA251D11}"/>
              </a:ext>
            </a:extLst>
          </p:cNvPr>
          <p:cNvSpPr txBox="1"/>
          <p:nvPr/>
        </p:nvSpPr>
        <p:spPr>
          <a:xfrm>
            <a:off x="2510287" y="2631056"/>
            <a:ext cx="80489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b="1" dirty="0">
                <a:latin typeface="Arial" panose="020B0604020202020204" pitchFamily="34" charset="0"/>
                <a:cs typeface="Arial" panose="020B0604020202020204" pitchFamily="34" charset="0"/>
              </a:rPr>
              <a:t>Solicitar presupuesto</a:t>
            </a:r>
            <a:endParaRPr lang="es-CR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1085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F0F69C4-213B-03EB-D86F-C50E17DBB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4437"/>
            <a:ext cx="12192000" cy="421597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661ACF6-42A2-8200-FFA1-066BBA7D3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8966DC11-6DB7-C9F6-45AC-B7CB17CCF348}"/>
              </a:ext>
            </a:extLst>
          </p:cNvPr>
          <p:cNvCxnSpPr>
            <a:cxnSpLocks/>
          </p:cNvCxnSpPr>
          <p:nvPr/>
        </p:nvCxnSpPr>
        <p:spPr>
          <a:xfrm flipH="1" flipV="1">
            <a:off x="1535502" y="2662422"/>
            <a:ext cx="1647645" cy="14406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C34CE9ED-EE3C-FCB4-F659-215364C46FAF}"/>
              </a:ext>
            </a:extLst>
          </p:cNvPr>
          <p:cNvSpPr txBox="1"/>
          <p:nvPr/>
        </p:nvSpPr>
        <p:spPr>
          <a:xfrm>
            <a:off x="3114135" y="3977138"/>
            <a:ext cx="3881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Dar clic en Nuevo objeto del gasto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15848607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7D7D8E5-F882-620D-565A-28241E273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A5ADFD5-628A-B559-AA98-01159E9D0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30" y="2888323"/>
            <a:ext cx="4896534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3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Marcador de contenido 19" descr="Marca de verificación con relleno sólido">
            <a:extLst>
              <a:ext uri="{FF2B5EF4-FFF2-40B4-BE49-F238E27FC236}">
                <a16:creationId xmlns:a16="http://schemas.microsoft.com/office/drawing/2014/main" id="{C020DA17-A9E2-1F85-7C3B-4434EF4A5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3544094"/>
            <a:ext cx="914400" cy="914400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C66314A-A277-B2C8-4E86-B1FA1429F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AF59E57-A727-CDDD-50F1-9085A84996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902" y="6354285"/>
            <a:ext cx="11542143" cy="27718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A46E076-7944-A460-05D5-CF69609A59D2}"/>
              </a:ext>
            </a:extLst>
          </p:cNvPr>
          <p:cNvSpPr/>
          <p:nvPr/>
        </p:nvSpPr>
        <p:spPr>
          <a:xfrm>
            <a:off x="8859329" y="3269412"/>
            <a:ext cx="1138686" cy="2700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D54EDB1-A440-897F-A2F8-EC753E7D62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9" y="1428009"/>
            <a:ext cx="11809928" cy="531364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89ECBCA-1A45-933F-7975-1CB49AFEA487}"/>
              </a:ext>
            </a:extLst>
          </p:cNvPr>
          <p:cNvSpPr/>
          <p:nvPr/>
        </p:nvSpPr>
        <p:spPr>
          <a:xfrm>
            <a:off x="50182" y="2292649"/>
            <a:ext cx="1138686" cy="35843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A241DBD4-2D3F-DF09-F267-B368F97B27F5}"/>
              </a:ext>
            </a:extLst>
          </p:cNvPr>
          <p:cNvCxnSpPr/>
          <p:nvPr/>
        </p:nvCxnSpPr>
        <p:spPr>
          <a:xfrm>
            <a:off x="4545367" y="1125414"/>
            <a:ext cx="0" cy="16886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E9B19D6-5FD3-9C95-215C-959A04AFEC8C}"/>
              </a:ext>
            </a:extLst>
          </p:cNvPr>
          <p:cNvSpPr txBox="1"/>
          <p:nvPr/>
        </p:nvSpPr>
        <p:spPr>
          <a:xfrm>
            <a:off x="4465467" y="756082"/>
            <a:ext cx="3614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Lista de bienes/Servicios de GECO</a:t>
            </a:r>
            <a:endParaRPr lang="es-CR" dirty="0"/>
          </a:p>
        </p:txBody>
      </p:sp>
      <p:pic>
        <p:nvPicPr>
          <p:cNvPr id="13" name="Marcador de contenido 19" descr="Marca de verificación con relleno sólido">
            <a:extLst>
              <a:ext uri="{FF2B5EF4-FFF2-40B4-BE49-F238E27FC236}">
                <a16:creationId xmlns:a16="http://schemas.microsoft.com/office/drawing/2014/main" id="{B8E4729D-F82C-F33D-336B-EC9B3259A0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7803" y="6393175"/>
            <a:ext cx="293386" cy="29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2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579E981-0771-00BF-06D7-AAF13F71F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21DDBDE-4C87-1980-A9B8-50191A87D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505" y="3527071"/>
            <a:ext cx="1940560" cy="15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1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C8539D5-133E-4524-219B-061B58D66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189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0BCF15A-1A02-7BF2-4E1E-1859C9C8A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747" y="3211806"/>
            <a:ext cx="2031054" cy="67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9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56EE4E7-DA6E-64AA-2708-A7734E00A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F0D4EBF-A137-D7E3-7DB0-930A56D8D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2" y="4502531"/>
            <a:ext cx="10018060" cy="2355469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26926B3C-48C1-8291-FC7C-6D580C0F645C}"/>
              </a:ext>
            </a:extLst>
          </p:cNvPr>
          <p:cNvCxnSpPr>
            <a:cxnSpLocks/>
          </p:cNvCxnSpPr>
          <p:nvPr/>
        </p:nvCxnSpPr>
        <p:spPr>
          <a:xfrm flipH="1">
            <a:off x="810884" y="6094236"/>
            <a:ext cx="2251493" cy="5389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19EB2C25-8B48-77DD-31E8-63244927FF51}"/>
              </a:ext>
            </a:extLst>
          </p:cNvPr>
          <p:cNvSpPr txBox="1"/>
          <p:nvPr/>
        </p:nvSpPr>
        <p:spPr>
          <a:xfrm>
            <a:off x="3062377" y="5835443"/>
            <a:ext cx="3209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Dar clic en Guardar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43694872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4987EF-98A5-4B2F-ABB6-1B82BF59C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10BDE6-0A09-70A1-9445-16EFBE408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5F11552-C2B0-2F4E-CEE0-B659E64A2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173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463D8A6-570D-209A-D28E-2C7EB476F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44" y="3064868"/>
            <a:ext cx="11606887" cy="353723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47C2015-B97F-F7F5-CB54-ACB2AAF6D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44" y="6602103"/>
            <a:ext cx="3217908" cy="25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2553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F341B15-F9E2-1DC7-9530-8CF53615C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6A15AD8-79EF-9234-2844-34AD4E44E038}"/>
              </a:ext>
            </a:extLst>
          </p:cNvPr>
          <p:cNvSpPr txBox="1"/>
          <p:nvPr/>
        </p:nvSpPr>
        <p:spPr>
          <a:xfrm>
            <a:off x="1518249" y="4804914"/>
            <a:ext cx="875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Repetir este proceso hasta haber incluido todos los objetos del gasto que se necesitan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79464203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45BB09F-493B-84D5-8265-5E3FA13B0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3" y="2337759"/>
            <a:ext cx="10515600" cy="767662"/>
          </a:xfrm>
        </p:spPr>
        <p:txBody>
          <a:bodyPr/>
          <a:lstStyle/>
          <a:p>
            <a:pPr algn="ctr"/>
            <a:r>
              <a:rPr lang="es-ES" sz="6000" b="1" dirty="0"/>
              <a:t>Formular proyecto </a:t>
            </a:r>
            <a:br>
              <a:rPr lang="es-ES" sz="6000" b="1" dirty="0"/>
            </a:br>
            <a:r>
              <a:rPr lang="es-ES" sz="6000" b="1" dirty="0"/>
              <a:t>de seguridad</a:t>
            </a:r>
            <a:endParaRPr lang="es-CR" sz="6000" b="1" dirty="0"/>
          </a:p>
        </p:txBody>
      </p:sp>
    </p:spTree>
    <p:extLst>
      <p:ext uri="{BB962C8B-B14F-4D97-AF65-F5344CB8AC3E}">
        <p14:creationId xmlns:p14="http://schemas.microsoft.com/office/powerpoint/2010/main" val="2374570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Aplicación, Sitio web&#10;&#10;Descripción generada automáticamente">
            <a:extLst>
              <a:ext uri="{FF2B5EF4-FFF2-40B4-BE49-F238E27FC236}">
                <a16:creationId xmlns:a16="http://schemas.microsoft.com/office/drawing/2014/main" id="{57E83F8B-91D0-6974-913F-C08B0F7FA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4" y="0"/>
            <a:ext cx="12209133" cy="6115173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1BB957F1-BA18-58DF-E724-813481B82B16}"/>
              </a:ext>
            </a:extLst>
          </p:cNvPr>
          <p:cNvCxnSpPr>
            <a:cxnSpLocks/>
          </p:cNvCxnSpPr>
          <p:nvPr/>
        </p:nvCxnSpPr>
        <p:spPr>
          <a:xfrm flipV="1">
            <a:off x="1233577" y="810883"/>
            <a:ext cx="1130061" cy="5003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946FFA7B-A2D1-3930-63CA-484341429D2C}"/>
              </a:ext>
            </a:extLst>
          </p:cNvPr>
          <p:cNvSpPr txBox="1"/>
          <p:nvPr/>
        </p:nvSpPr>
        <p:spPr>
          <a:xfrm>
            <a:off x="2259898" y="558161"/>
            <a:ext cx="3758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Clic sobre el botón de Nuevo Proyecto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14162476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Aplicación, Sitio web&#10;&#10;Descripción generada automáticamente">
            <a:extLst>
              <a:ext uri="{FF2B5EF4-FFF2-40B4-BE49-F238E27FC236}">
                <a16:creationId xmlns:a16="http://schemas.microsoft.com/office/drawing/2014/main" id="{29353067-437B-2FA4-3DC6-A3A49DA5E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84" y="714192"/>
            <a:ext cx="11150601" cy="5930444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98F90F67-F952-00D9-B141-278E588485E7}"/>
              </a:ext>
            </a:extLst>
          </p:cNvPr>
          <p:cNvCxnSpPr>
            <a:cxnSpLocks/>
          </p:cNvCxnSpPr>
          <p:nvPr/>
        </p:nvCxnSpPr>
        <p:spPr>
          <a:xfrm>
            <a:off x="1460037" y="2078966"/>
            <a:ext cx="7504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51A4808B-F213-D065-CD4B-CDEAC82EA8A0}"/>
              </a:ext>
            </a:extLst>
          </p:cNvPr>
          <p:cNvSpPr txBox="1"/>
          <p:nvPr/>
        </p:nvSpPr>
        <p:spPr>
          <a:xfrm>
            <a:off x="2210535" y="1894300"/>
            <a:ext cx="3758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Clic sobre el botón de Nuevo Proyecto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36302236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9BF63D6-87E7-CAFC-3438-CAF52AB41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6818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4ED43C9-0541-1B8E-5118-AD9869EC7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8453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438819-2128-D05C-70A5-65AB3E3EB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431984"/>
            <a:ext cx="9144000" cy="1042808"/>
          </a:xfrm>
        </p:spPr>
        <p:txBody>
          <a:bodyPr/>
          <a:lstStyle/>
          <a:p>
            <a:r>
              <a:rPr lang="es-ES" b="1" dirty="0"/>
              <a:t>Registro de proyectos</a:t>
            </a:r>
            <a:endParaRPr lang="es-CR" b="1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4FCF8AC-60CD-BB7E-57BF-29AAF2995E45}"/>
              </a:ext>
            </a:extLst>
          </p:cNvPr>
          <p:cNvSpPr txBox="1">
            <a:spLocks/>
          </p:cNvSpPr>
          <p:nvPr/>
        </p:nvSpPr>
        <p:spPr>
          <a:xfrm>
            <a:off x="385313" y="2847661"/>
            <a:ext cx="4295956" cy="7102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Observación</a:t>
            </a:r>
            <a:endParaRPr lang="es-CR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34BF59D-446E-B47B-0AE7-20744E8A717B}"/>
              </a:ext>
            </a:extLst>
          </p:cNvPr>
          <p:cNvSpPr txBox="1"/>
          <p:nvPr/>
        </p:nvSpPr>
        <p:spPr>
          <a:xfrm>
            <a:off x="385313" y="3723737"/>
            <a:ext cx="11421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Antes de registrar un proyecto, es recomendable  generar un reporte del proyecto y revisarlo.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b="1" u="sng" dirty="0">
                <a:latin typeface="Arial" panose="020B0604020202020204" pitchFamily="34" charset="0"/>
                <a:cs typeface="Arial" panose="020B0604020202020204" pitchFamily="34" charset="0"/>
              </a:rPr>
              <a:t>presupuestos registrados no se pueden ser modificados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salvo que se solicite al asesor de OPLAU se devuelva a editable</a:t>
            </a:r>
          </a:p>
        </p:txBody>
      </p:sp>
    </p:spTree>
    <p:extLst>
      <p:ext uri="{BB962C8B-B14F-4D97-AF65-F5344CB8AC3E}">
        <p14:creationId xmlns:p14="http://schemas.microsoft.com/office/powerpoint/2010/main" val="206844886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B34098D-2E2F-54E3-5711-B60FEC4A37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3483" y="2551837"/>
            <a:ext cx="73661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6000" b="1" dirty="0"/>
              <a:t>Generar un reporte </a:t>
            </a:r>
            <a:br>
              <a:rPr lang="es-ES" sz="6000" b="1" dirty="0"/>
            </a:br>
            <a:r>
              <a:rPr lang="es-ES" sz="6000" b="1" dirty="0"/>
              <a:t>para la revisión</a:t>
            </a:r>
          </a:p>
        </p:txBody>
      </p:sp>
    </p:spTree>
    <p:extLst>
      <p:ext uri="{BB962C8B-B14F-4D97-AF65-F5344CB8AC3E}">
        <p14:creationId xmlns:p14="http://schemas.microsoft.com/office/powerpoint/2010/main" val="221363466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3FD1204-8B67-B73A-23EB-4721A6CA7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AC3E0E7-A769-F3C6-03B0-B0F2F75DB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475" y="1071418"/>
            <a:ext cx="8016265" cy="508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C60B027-7E43-C8ED-C1DD-F266BE2133F7}"/>
              </a:ext>
            </a:extLst>
          </p:cNvPr>
          <p:cNvSpPr/>
          <p:nvPr/>
        </p:nvSpPr>
        <p:spPr>
          <a:xfrm>
            <a:off x="2669309" y="3842327"/>
            <a:ext cx="5357091" cy="461818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CEC05B7-CD22-640B-6239-0BDFF4778982}"/>
              </a:ext>
            </a:extLst>
          </p:cNvPr>
          <p:cNvSpPr txBox="1"/>
          <p:nvPr/>
        </p:nvSpPr>
        <p:spPr>
          <a:xfrm>
            <a:off x="5726545" y="2660287"/>
            <a:ext cx="4456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Para generar el reporte desde la pantalla de inicio del sistema, ubicamos la opción</a:t>
            </a:r>
            <a:endParaRPr lang="es-CR" dirty="0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5B984ADD-AB69-0CCF-B694-550FCFA66A95}"/>
              </a:ext>
            </a:extLst>
          </p:cNvPr>
          <p:cNvCxnSpPr>
            <a:cxnSpLocks/>
          </p:cNvCxnSpPr>
          <p:nvPr/>
        </p:nvCxnSpPr>
        <p:spPr>
          <a:xfrm flipH="1">
            <a:off x="5347854" y="3015673"/>
            <a:ext cx="378691" cy="736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96061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8E2FAF1-0A52-22B4-0CBA-5DE55F79B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033222"/>
            <a:ext cx="11074399" cy="4157614"/>
          </a:xfrm>
          <a:prstGeom prst="rect">
            <a:avLst/>
          </a:prstGeom>
        </p:spPr>
      </p:pic>
      <p:pic>
        <p:nvPicPr>
          <p:cNvPr id="4" name="Imagen 3" descr="Forma&#10;&#10;Descripción generada automáticamente con confianza media">
            <a:extLst>
              <a:ext uri="{FF2B5EF4-FFF2-40B4-BE49-F238E27FC236}">
                <a16:creationId xmlns:a16="http://schemas.microsoft.com/office/drawing/2014/main" id="{A54880DA-7E59-9FFE-9497-51FD28F8F4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71" y="1818140"/>
            <a:ext cx="131900" cy="122227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F2AD185E-01CA-AB51-A242-8E1EB8194DC4}"/>
              </a:ext>
            </a:extLst>
          </p:cNvPr>
          <p:cNvCxnSpPr/>
          <p:nvPr/>
        </p:nvCxnSpPr>
        <p:spPr>
          <a:xfrm flipV="1">
            <a:off x="908971" y="767751"/>
            <a:ext cx="2274176" cy="1172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03B0242F-DDEC-BC21-E278-76234D538AF0}"/>
              </a:ext>
            </a:extLst>
          </p:cNvPr>
          <p:cNvSpPr txBox="1"/>
          <p:nvPr/>
        </p:nvSpPr>
        <p:spPr>
          <a:xfrm>
            <a:off x="3122760" y="583085"/>
            <a:ext cx="3786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Se seleccionan los proyectos deseados</a:t>
            </a:r>
            <a:endParaRPr lang="es-CR" dirty="0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8C3A8A3E-FF9E-A00B-C61B-2584C7189FFE}"/>
              </a:ext>
            </a:extLst>
          </p:cNvPr>
          <p:cNvCxnSpPr>
            <a:cxnSpLocks/>
          </p:cNvCxnSpPr>
          <p:nvPr/>
        </p:nvCxnSpPr>
        <p:spPr>
          <a:xfrm>
            <a:off x="1173193" y="4272925"/>
            <a:ext cx="172528" cy="733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11074D2-F5F1-E6E8-6262-541B49A255A2}"/>
              </a:ext>
            </a:extLst>
          </p:cNvPr>
          <p:cNvSpPr txBox="1"/>
          <p:nvPr/>
        </p:nvSpPr>
        <p:spPr>
          <a:xfrm>
            <a:off x="777071" y="5006170"/>
            <a:ext cx="375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Clic sobre el botón de generar reporte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2671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B24B54-9F42-6F8C-E644-BEC9F6564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426" y="635340"/>
            <a:ext cx="7783011" cy="162913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ABA052B-EE29-D722-856C-3F676D93C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953" y="1669386"/>
            <a:ext cx="7783011" cy="20193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B87756E-E9F4-9CB8-C363-851DC33B1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480" y="3369572"/>
            <a:ext cx="7783010" cy="325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7065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CD406D-44F8-77EC-3446-5992FC429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3" y="605572"/>
            <a:ext cx="12145819" cy="5646855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FCD50CF7-4CDE-EB9A-20ED-9F1051A35010}"/>
              </a:ext>
            </a:extLst>
          </p:cNvPr>
          <p:cNvCxnSpPr>
            <a:cxnSpLocks/>
          </p:cNvCxnSpPr>
          <p:nvPr/>
        </p:nvCxnSpPr>
        <p:spPr>
          <a:xfrm>
            <a:off x="1503610" y="1946085"/>
            <a:ext cx="3180533" cy="434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AFEEC02C-9C15-B43B-DF90-4D0335723189}"/>
              </a:ext>
            </a:extLst>
          </p:cNvPr>
          <p:cNvSpPr txBox="1"/>
          <p:nvPr/>
        </p:nvSpPr>
        <p:spPr>
          <a:xfrm>
            <a:off x="4684143" y="2196225"/>
            <a:ext cx="4759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Dar clip sobre la opción “Listar tos los proyectos”</a:t>
            </a:r>
            <a:endParaRPr lang="es-CR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64873D9-CB67-7C95-D39A-E8E5E1E189CC}"/>
              </a:ext>
            </a:extLst>
          </p:cNvPr>
          <p:cNvSpPr txBox="1"/>
          <p:nvPr/>
        </p:nvSpPr>
        <p:spPr>
          <a:xfrm>
            <a:off x="2872598" y="459048"/>
            <a:ext cx="4961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Registro de un proyecto</a:t>
            </a:r>
            <a:endParaRPr lang="es-CR" sz="3200" dirty="0"/>
          </a:p>
        </p:txBody>
      </p:sp>
    </p:spTree>
    <p:extLst>
      <p:ext uri="{BB962C8B-B14F-4D97-AF65-F5344CB8AC3E}">
        <p14:creationId xmlns:p14="http://schemas.microsoft.com/office/powerpoint/2010/main" val="244486826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22C4FAB-EBD8-8A26-49D9-B90D2E219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CE3844C7-532A-AA48-B479-11624517CA5F}"/>
              </a:ext>
            </a:extLst>
          </p:cNvPr>
          <p:cNvCxnSpPr/>
          <p:nvPr/>
        </p:nvCxnSpPr>
        <p:spPr>
          <a:xfrm flipH="1">
            <a:off x="5809673" y="2189018"/>
            <a:ext cx="5541818" cy="254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E9488DEF-7301-B562-066D-5A7C86144CD2}"/>
              </a:ext>
            </a:extLst>
          </p:cNvPr>
          <p:cNvSpPr txBox="1"/>
          <p:nvPr/>
        </p:nvSpPr>
        <p:spPr>
          <a:xfrm>
            <a:off x="2536166" y="4466715"/>
            <a:ext cx="318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Dar clic sobre el botón de editar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972272173"/>
      </p:ext>
    </p:extLst>
  </p:cSld>
  <p:clrMapOvr>
    <a:masterClrMapping/>
  </p:clrMapOvr>
</p:sld>
</file>

<file path=ppt/theme/theme1.xml><?xml version="1.0" encoding="utf-8"?>
<a:theme xmlns:a="http://schemas.openxmlformats.org/drawingml/2006/main" name="Celeste UCR formal">
  <a:themeElements>
    <a:clrScheme name="UCR 1">
      <a:dk1>
        <a:srgbClr val="000000"/>
      </a:dk1>
      <a:lt1>
        <a:sysClr val="window" lastClr="FFFFFF"/>
      </a:lt1>
      <a:dk2>
        <a:srgbClr val="00C0F3"/>
      </a:dk2>
      <a:lt2>
        <a:srgbClr val="FFFFFF"/>
      </a:lt2>
      <a:accent1>
        <a:srgbClr val="80A9BC"/>
      </a:accent1>
      <a:accent2>
        <a:srgbClr val="F37021"/>
      </a:accent2>
      <a:accent3>
        <a:srgbClr val="A5A5A5"/>
      </a:accent3>
      <a:accent4>
        <a:srgbClr val="FFE06A"/>
      </a:accent4>
      <a:accent5>
        <a:srgbClr val="005DA4"/>
      </a:accent5>
      <a:accent6>
        <a:srgbClr val="6DC067"/>
      </a:accent6>
      <a:hlink>
        <a:srgbClr val="1F3864"/>
      </a:hlink>
      <a:folHlink>
        <a:srgbClr val="4A273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_PRESENTACIONES_OPLAU.potx" id="{6D4AF980-5CC4-4556-B86E-8D646548B223}" vid="{4D83102C-D926-45BD-9120-4A772D52218B}"/>
    </a:ext>
  </a:extLst>
</a:theme>
</file>

<file path=ppt/theme/theme2.xml><?xml version="1.0" encoding="utf-8"?>
<a:theme xmlns:a="http://schemas.openxmlformats.org/drawingml/2006/main" name="Azul UCR formal">
  <a:themeElements>
    <a:clrScheme name="UCR 2">
      <a:dk1>
        <a:srgbClr val="000000"/>
      </a:dk1>
      <a:lt1>
        <a:sysClr val="window" lastClr="FFFFFF"/>
      </a:lt1>
      <a:dk2>
        <a:srgbClr val="005DA4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_PRESENTACIONES_OPLAU.potx" id="{6D4AF980-5CC4-4556-B86E-8D646548B223}" vid="{B30C8290-67D9-4949-A41B-43EBB4CF3454}"/>
    </a:ext>
  </a:extLst>
</a:theme>
</file>

<file path=ppt/theme/theme3.xml><?xml version="1.0" encoding="utf-8"?>
<a:theme xmlns:a="http://schemas.openxmlformats.org/drawingml/2006/main" name="Azul UCR informal">
  <a:themeElements>
    <a:clrScheme name="UCR 2">
      <a:dk1>
        <a:srgbClr val="000000"/>
      </a:dk1>
      <a:lt1>
        <a:sysClr val="window" lastClr="FFFFFF"/>
      </a:lt1>
      <a:dk2>
        <a:srgbClr val="005DA4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_PRESENTACIONES_OPLAU.potx" id="{6D4AF980-5CC4-4556-B86E-8D646548B223}" vid="{FDC07143-4064-488F-B986-3FEA7181CF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PLANTILLA_PRESENTACIONES_OPLAU</Template>
  <TotalTime>293</TotalTime>
  <Words>1162</Words>
  <Application>Microsoft Office PowerPoint</Application>
  <PresentationFormat>Panorámica</PresentationFormat>
  <Paragraphs>144</Paragraphs>
  <Slides>109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109</vt:i4>
      </vt:variant>
    </vt:vector>
  </HeadingPairs>
  <TitlesOfParts>
    <vt:vector size="114" baseType="lpstr">
      <vt:lpstr>Arial</vt:lpstr>
      <vt:lpstr>Calibri</vt:lpstr>
      <vt:lpstr>Celeste UCR formal</vt:lpstr>
      <vt:lpstr>Azul UCR formal</vt:lpstr>
      <vt:lpstr>Azul UCR informal</vt:lpstr>
      <vt:lpstr>SIPPRES</vt:lpstr>
      <vt:lpstr>Agenda uso SIPPRES</vt:lpstr>
      <vt:lpstr>Dirección Web del Sistema</vt:lpstr>
      <vt:lpstr>Ingreso al sistema</vt:lpstr>
      <vt:lpstr>Presentación de PowerPoint</vt:lpstr>
      <vt:lpstr>Presentación de PowerPoint</vt:lpstr>
      <vt:lpstr>Formular  Presupuesto Ordinario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Asociar proyecto  con GpR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Solicitud de Presupuesto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Formulación presupuesto de Adquisición de Equipo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Formular proyecto  de seguridad</vt:lpstr>
      <vt:lpstr>Presentación de PowerPoint</vt:lpstr>
      <vt:lpstr>Presentación de PowerPoint</vt:lpstr>
      <vt:lpstr>Presentación de PowerPoint</vt:lpstr>
      <vt:lpstr>Registro de proyectos</vt:lpstr>
      <vt:lpstr>Generar un reporte  para la revisión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walter cespedes</dc:creator>
  <cp:lastModifiedBy>Carlos Gómez</cp:lastModifiedBy>
  <cp:revision>7</cp:revision>
  <dcterms:created xsi:type="dcterms:W3CDTF">2024-03-11T21:30:04Z</dcterms:created>
  <dcterms:modified xsi:type="dcterms:W3CDTF">2024-03-12T22:23:42Z</dcterms:modified>
</cp:coreProperties>
</file>